
<file path=[Content_Types].xml><?xml version="1.0" encoding="utf-8"?>
<Types xmlns="http://schemas.openxmlformats.org/package/2006/content-types">
  <Default Extension="mp3" ContentType="audio/mpeg"/>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6" r:id="rId2"/>
    <p:sldId id="261" r:id="rId3"/>
    <p:sldId id="930" r:id="rId4"/>
    <p:sldId id="931" r:id="rId5"/>
    <p:sldId id="942" r:id="rId6"/>
    <p:sldId id="941" r:id="rId7"/>
    <p:sldId id="944" r:id="rId8"/>
    <p:sldId id="945" r:id="rId9"/>
    <p:sldId id="946" r:id="rId10"/>
    <p:sldId id="934" r:id="rId11"/>
    <p:sldId id="935" r:id="rId12"/>
    <p:sldId id="936" r:id="rId13"/>
    <p:sldId id="937" r:id="rId14"/>
    <p:sldId id="948" r:id="rId15"/>
    <p:sldId id="950" r:id="rId16"/>
    <p:sldId id="952" r:id="rId17"/>
    <p:sldId id="951" r:id="rId18"/>
    <p:sldId id="949" r:id="rId19"/>
    <p:sldId id="947" r:id="rId20"/>
    <p:sldId id="939" r:id="rId21"/>
    <p:sldId id="26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semi Zargani, Milad" initials="JZM" lastIdx="1" clrIdx="0">
    <p:extLst>
      <p:ext uri="{19B8F6BF-5375-455C-9EA6-DF929625EA0E}">
        <p15:presenceInfo xmlns:p15="http://schemas.microsoft.com/office/powerpoint/2012/main" userId="Jasemi Zargani, Mila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59" autoAdjust="0"/>
    <p:restoredTop sz="87304" autoAdjust="0"/>
  </p:normalViewPr>
  <p:slideViewPr>
    <p:cSldViewPr snapToGrid="0">
      <p:cViewPr varScale="1">
        <p:scale>
          <a:sx n="57" d="100"/>
          <a:sy n="57" d="100"/>
        </p:scale>
        <p:origin x="844"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2.mp3>
</file>

<file path=ppt/media/media3.m4a>
</file>

<file path=ppt/media/media4.m4a>
</file>

<file path=ppt/media/media5.m4a>
</file>

<file path=ppt/media/media6.mp3>
</file>

<file path=ppt/media/media7.m4a>
</file>

<file path=ppt/media/media8.m4a>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48D96D-541E-4CB6-BCE1-8850B4E6F890}" type="datetimeFigureOut">
              <a:rPr lang="en-US" smtClean="0"/>
              <a:t>3/2/2021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C077D8-677A-444B-8B7B-BAB8812BEE5E}" type="slidenum">
              <a:rPr lang="en-US" smtClean="0"/>
              <a:t>‹#›</a:t>
            </a:fld>
            <a:endParaRPr lang="en-US"/>
          </a:p>
        </p:txBody>
      </p:sp>
    </p:spTree>
    <p:extLst>
      <p:ext uri="{BB962C8B-B14F-4D97-AF65-F5344CB8AC3E}">
        <p14:creationId xmlns:p14="http://schemas.microsoft.com/office/powerpoint/2010/main" val="18555142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CC077D8-677A-444B-8B7B-BAB8812BEE5E}" type="slidenum">
              <a:rPr lang="en-US" smtClean="0"/>
              <a:t>1</a:t>
            </a:fld>
            <a:endParaRPr lang="en-US"/>
          </a:p>
        </p:txBody>
      </p:sp>
    </p:spTree>
    <p:extLst>
      <p:ext uri="{BB962C8B-B14F-4D97-AF65-F5344CB8AC3E}">
        <p14:creationId xmlns:p14="http://schemas.microsoft.com/office/powerpoint/2010/main" val="18273350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smtClean="0"/>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4C4D6BFC-A06C-4442-B618-947AA5A32C51}" type="datetime1">
              <a:rPr lang="en-US" smtClean="0"/>
              <a:t>3/2/2021</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71766878-3199-4EAB-94E7-2D6D11070E14}" type="slidenum">
              <a:rPr lang="en-US" dirty="0"/>
              <a:pPr/>
              <a:t>‹#›</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5C3B2AA-2E1A-4C02-A549-F36EBF740941}" type="datetime1">
              <a:rPr lang="en-US" smtClean="0"/>
              <a:t>3/2/2021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D7BA501-FB38-4B7C-8F0C-86A0FC303CA0}" type="datetime1">
              <a:rPr lang="en-US" smtClean="0"/>
              <a:t>3/2/2021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3B02018-B408-48BC-904D-5A8538137261}" type="datetime1">
              <a:rPr lang="en-US" smtClean="0"/>
              <a:t>3/2/2021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733C2B8B-9754-4EB8-89ED-02CC06AFC99E}" type="datetime1">
              <a:rPr lang="en-US" smtClean="0"/>
              <a:t>3/2/2021</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71766878-3199-4EAB-94E7-2D6D11070E14}" type="slidenum">
              <a:rPr lang="en-US" dirty="0"/>
              <a:pPr/>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D1D3C65-4188-44A4-8718-445F675287C9}" type="datetime1">
              <a:rPr lang="en-US" smtClean="0"/>
              <a:t>3/2/2021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28617AF-5152-46F1-97CE-43E0E90EDBD1}" type="datetime1">
              <a:rPr lang="en-US" smtClean="0"/>
              <a:t>3/2/2021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E8AE1D1-1B10-481E-AAC0-231D2C9A856D}" type="datetime1">
              <a:rPr lang="en-US" smtClean="0"/>
              <a:t>3/2/2021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3EE0D4-2E44-4E15-8A73-ED18B08193D7}" type="datetime1">
              <a:rPr lang="en-US" smtClean="0"/>
              <a:t>3/2/2021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65051" y="6375679"/>
            <a:ext cx="1233355" cy="348462"/>
          </a:xfrm>
        </p:spPr>
        <p:txBody>
          <a:bodyPr/>
          <a:lstStyle/>
          <a:p>
            <a:fld id="{1F52C1C5-6EF9-4C3C-A68E-5A4B0A88639E}" type="datetime1">
              <a:rPr lang="en-US" smtClean="0"/>
              <a:t>3/2/2021</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71766878-3199-4EAB-94E7-2D6D11070E14}" type="slidenum">
              <a:rPr lang="en-US" dirty="0"/>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65950" y="6375679"/>
            <a:ext cx="1232456" cy="348462"/>
          </a:xfrm>
        </p:spPr>
        <p:txBody>
          <a:bodyPr/>
          <a:lstStyle/>
          <a:p>
            <a:fld id="{C504D2F2-305F-424B-B2A6-832B5D8F4206}" type="datetime1">
              <a:rPr lang="en-US" smtClean="0"/>
              <a:t>3/2/2021</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71766878-3199-4EAB-94E7-2D6D11070E14}"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DA40F0FC-23B9-4BE6-9DD3-23D851CAFC47}" type="datetime1">
              <a:rPr lang="en-US" smtClean="0"/>
              <a:t>3/2/2021</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71766878-3199-4EAB-94E7-2D6D11070E14}" type="slidenum">
              <a:rPr lang="en-US" dirty="0"/>
              <a:pPr/>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78523" y="2926078"/>
            <a:ext cx="10318418" cy="2673174"/>
          </a:xfrm>
        </p:spPr>
        <p:txBody>
          <a:bodyPr/>
          <a:lstStyle/>
          <a:p>
            <a:r>
              <a:rPr lang="en-US" sz="4800" b="1" dirty="0" smtClean="0">
                <a:cs typeface="Calibri Light"/>
              </a:rPr>
              <a:t>Computer</a:t>
            </a:r>
            <a:br>
              <a:rPr lang="en-US" sz="4800" b="1" dirty="0" smtClean="0">
                <a:cs typeface="Calibri Light"/>
              </a:rPr>
            </a:br>
            <a:r>
              <a:rPr lang="en-US" sz="4800" b="1" dirty="0" smtClean="0">
                <a:cs typeface="Calibri Light"/>
              </a:rPr>
              <a:t>Programming</a:t>
            </a:r>
            <a:r>
              <a:rPr lang="en-US" sz="3200" b="1" dirty="0">
                <a:cs typeface="Calibri Light"/>
              </a:rPr>
              <a:t/>
            </a:r>
            <a:br>
              <a:rPr lang="en-US" sz="3200" b="1" dirty="0">
                <a:cs typeface="Calibri Light"/>
              </a:rPr>
            </a:br>
            <a:r>
              <a:rPr lang="en-US" sz="3200" b="1" dirty="0">
                <a:cs typeface="Calibri Light"/>
              </a:rPr>
              <a:t/>
            </a:r>
            <a:br>
              <a:rPr lang="en-US" sz="3200" b="1" dirty="0">
                <a:cs typeface="Calibri Light"/>
              </a:rPr>
            </a:br>
            <a:r>
              <a:rPr lang="en-US" sz="3200" b="1" dirty="0">
                <a:cs typeface="Calibri Light"/>
              </a:rPr>
              <a:t> </a:t>
            </a:r>
            <a:r>
              <a:rPr lang="en-US" sz="12000" b="1" dirty="0" smtClean="0">
                <a:solidFill>
                  <a:srgbClr val="FFC000"/>
                </a:solidFill>
                <a:cs typeface="Calibri Light"/>
              </a:rPr>
              <a:t>44</a:t>
            </a:r>
            <a:r>
              <a:rPr lang="en-US" sz="3200" b="1" dirty="0" smtClean="0">
                <a:cs typeface="Calibri Light"/>
              </a:rPr>
              <a:t/>
            </a:r>
            <a:br>
              <a:rPr lang="en-US" sz="3200" b="1" dirty="0" smtClean="0">
                <a:cs typeface="Calibri Light"/>
              </a:rPr>
            </a:br>
            <a:r>
              <a:rPr lang="en-US" sz="3200" b="1" dirty="0" smtClean="0">
                <a:cs typeface="Calibri Light"/>
              </a:rPr>
              <a:t> </a:t>
            </a:r>
            <a:endParaRPr lang="en-US" sz="3200" dirty="0"/>
          </a:p>
        </p:txBody>
      </p:sp>
      <p:sp>
        <p:nvSpPr>
          <p:cNvPr id="3" name="Subtitle 2"/>
          <p:cNvSpPr>
            <a:spLocks noGrp="1"/>
          </p:cNvSpPr>
          <p:nvPr>
            <p:ph type="subTitle" idx="1"/>
          </p:nvPr>
        </p:nvSpPr>
        <p:spPr/>
        <p:txBody>
          <a:bodyPr>
            <a:normAutofit lnSpcReduction="10000"/>
          </a:bodyPr>
          <a:lstStyle/>
          <a:p>
            <a:pPr fontAlgn="auto">
              <a:spcAft>
                <a:spcPts val="0"/>
              </a:spcAft>
            </a:pPr>
            <a:r>
              <a:rPr lang="en-US" dirty="0">
                <a:solidFill>
                  <a:prstClr val="black"/>
                </a:solidFill>
              </a:rPr>
              <a:t>University of Montevallo</a:t>
            </a:r>
          </a:p>
          <a:p>
            <a:pPr fontAlgn="auto">
              <a:spcAft>
                <a:spcPts val="0"/>
              </a:spcAft>
            </a:pPr>
            <a:r>
              <a:rPr lang="en-US" dirty="0" smtClean="0">
                <a:solidFill>
                  <a:prstClr val="black"/>
                </a:solidFill>
              </a:rPr>
              <a:t>Spring 2021</a:t>
            </a:r>
            <a:endParaRPr lang="en-US" dirty="0">
              <a:solidFill>
                <a:prstClr val="black"/>
              </a:solidFill>
            </a:endParaRPr>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351" y="0"/>
            <a:ext cx="2665855" cy="2512194"/>
          </a:xfrm>
          <a:prstGeom prst="rect">
            <a:avLst/>
          </a:prstGeom>
        </p:spPr>
      </p:pic>
      <p:sp>
        <p:nvSpPr>
          <p:cNvPr id="5" name="Slide Number Placeholder 4"/>
          <p:cNvSpPr>
            <a:spLocks noGrp="1"/>
          </p:cNvSpPr>
          <p:nvPr>
            <p:ph type="sldNum" sz="quarter" idx="12"/>
          </p:nvPr>
        </p:nvSpPr>
        <p:spPr/>
        <p:txBody>
          <a:bodyPr/>
          <a:lstStyle/>
          <a:p>
            <a:fld id="{71766878-3199-4EAB-94E7-2D6D11070E14}" type="slidenum">
              <a:rPr lang="en-US" smtClean="0"/>
              <a:pPr/>
              <a:t>1</a:t>
            </a:fld>
            <a:endParaRPr lang="en-US" dirty="0"/>
          </a:p>
        </p:txBody>
      </p:sp>
    </p:spTree>
    <p:extLst>
      <p:ext uri="{BB962C8B-B14F-4D97-AF65-F5344CB8AC3E}">
        <p14:creationId xmlns:p14="http://schemas.microsoft.com/office/powerpoint/2010/main" val="31529873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5806" y="1086295"/>
            <a:ext cx="3520895" cy="3610070"/>
          </a:xfrm>
        </p:spPr>
        <p:txBody>
          <a:bodyPr vert="horz" lIns="68580" tIns="34290" rIns="68580" bIns="34290" rtlCol="0" anchor="b">
            <a:normAutofit/>
          </a:bodyPr>
          <a:lstStyle/>
          <a:p>
            <a:pPr algn="ctr"/>
            <a:r>
              <a:rPr lang="en-US" sz="3200" b="1" dirty="0" smtClean="0">
                <a:latin typeface="Garamond" panose="02020404030301010803" pitchFamily="18" charset="0"/>
                <a:cs typeface="Calibri Light"/>
              </a:rPr>
              <a:t>What you should see on your console after running the program </a:t>
            </a:r>
            <a:endParaRPr lang="en-US" sz="3200" b="1" dirty="0">
              <a:solidFill>
                <a:srgbClr val="FF0000"/>
              </a:solidFill>
              <a:latin typeface="Garamond" panose="02020404030301010803" pitchFamily="18" charset="0"/>
              <a:cs typeface="Calibri Light"/>
            </a:endParaRPr>
          </a:p>
        </p:txBody>
      </p:sp>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10</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6131380" y="384177"/>
            <a:ext cx="4419600" cy="5972175"/>
          </a:xfrm>
          <a:prstGeom prst="rect">
            <a:avLst/>
          </a:prstGeom>
        </p:spPr>
      </p:pic>
    </p:spTree>
    <p:extLst>
      <p:ext uri="{BB962C8B-B14F-4D97-AF65-F5344CB8AC3E}">
        <p14:creationId xmlns:p14="http://schemas.microsoft.com/office/powerpoint/2010/main" val="6312163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510220"/>
            <a:ext cx="7886700" cy="768100"/>
          </a:xfrm>
        </p:spPr>
        <p:txBody>
          <a:bodyPr vert="horz" lIns="68580" tIns="34290" rIns="68580" bIns="34290" rtlCol="0" anchor="b">
            <a:noAutofit/>
          </a:bodyPr>
          <a:lstStyle/>
          <a:p>
            <a:pPr algn="ctr"/>
            <a:r>
              <a:rPr lang="en-US" sz="3200" b="1" dirty="0" smtClean="0">
                <a:latin typeface="Garamond" panose="02020404030301010803" pitchFamily="18" charset="0"/>
                <a:cs typeface="Calibri Light"/>
              </a:rPr>
              <a:t>Another way of reading a CSV file in Java</a:t>
            </a:r>
            <a:endParaRPr lang="en-US" sz="3200" b="1" dirty="0">
              <a:solidFill>
                <a:srgbClr val="0070C0"/>
              </a:solidFill>
              <a:latin typeface="Garamond" panose="02020404030301010803" pitchFamily="18" charset="0"/>
              <a:cs typeface="Calibri Light"/>
            </a:endParaRPr>
          </a:p>
        </p:txBody>
      </p:sp>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11</a:t>
            </a:fld>
            <a:endParaRPr lang="en-US">
              <a:solidFill>
                <a:prstClr val="black">
                  <a:tint val="75000"/>
                </a:prstClr>
              </a:solidFill>
            </a:endParaRPr>
          </a:p>
        </p:txBody>
      </p:sp>
      <p:pic>
        <p:nvPicPr>
          <p:cNvPr id="7" name="Recording-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298689" y="2531325"/>
            <a:ext cx="1605775" cy="1605775"/>
          </a:xfrm>
          <a:prstGeom prst="rect">
            <a:avLst/>
          </a:prstGeom>
        </p:spPr>
      </p:pic>
    </p:spTree>
    <p:extLst>
      <p:ext uri="{BB962C8B-B14F-4D97-AF65-F5344CB8AC3E}">
        <p14:creationId xmlns:p14="http://schemas.microsoft.com/office/powerpoint/2010/main" val="2881156783"/>
      </p:ext>
    </p:extLst>
  </p:cSld>
  <p:clrMapOvr>
    <a:masterClrMapping/>
  </p:clrMapOvr>
  <mc:AlternateContent xmlns:mc="http://schemas.openxmlformats.org/markup-compatibility/2006" xmlns:p14="http://schemas.microsoft.com/office/powerpoint/2010/main">
    <mc:Choice Requires="p14">
      <p:transition spd="slow" p14:dur="2000" advTm="16614"/>
    </mc:Choice>
    <mc:Fallback xmlns="">
      <p:transition spd="slow" advTm="16614"/>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3316"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12</a:t>
            </a:fld>
            <a:endParaRPr lang="en-US">
              <a:solidFill>
                <a:prstClr val="black">
                  <a:tint val="75000"/>
                </a:prstClr>
              </a:solidFill>
            </a:endParaRPr>
          </a:p>
        </p:txBody>
      </p:sp>
      <p:pic>
        <p:nvPicPr>
          <p:cNvPr id="2" name="Picture 1"/>
          <p:cNvPicPr>
            <a:picLocks noChangeAspect="1"/>
          </p:cNvPicPr>
          <p:nvPr/>
        </p:nvPicPr>
        <p:blipFill>
          <a:blip r:embed="rId4"/>
          <a:stretch>
            <a:fillRect/>
          </a:stretch>
        </p:blipFill>
        <p:spPr>
          <a:xfrm>
            <a:off x="1881188" y="2592079"/>
            <a:ext cx="8429625" cy="4238625"/>
          </a:xfrm>
          <a:prstGeom prst="rect">
            <a:avLst/>
          </a:prstGeo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87531" y="470210"/>
            <a:ext cx="1637370" cy="1637370"/>
          </a:xfrm>
          <a:prstGeom prst="rect">
            <a:avLst/>
          </a:prstGeom>
        </p:spPr>
      </p:pic>
    </p:spTree>
    <p:extLst>
      <p:ext uri="{BB962C8B-B14F-4D97-AF65-F5344CB8AC3E}">
        <p14:creationId xmlns:p14="http://schemas.microsoft.com/office/powerpoint/2010/main" val="4291208970"/>
      </p:ext>
    </p:extLst>
  </p:cSld>
  <p:clrMapOvr>
    <a:masterClrMapping/>
  </p:clrMapOvr>
  <mc:AlternateContent xmlns:mc="http://schemas.openxmlformats.org/markup-compatibility/2006" xmlns:p14="http://schemas.microsoft.com/office/powerpoint/2010/main">
    <mc:Choice Requires="p14">
      <p:transition spd="slow" p14:dur="2000" advTm="16614"/>
    </mc:Choice>
    <mc:Fallback xmlns="">
      <p:transition spd="slow" advTm="16614"/>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9537"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5806" y="1086295"/>
            <a:ext cx="3520895" cy="3610070"/>
          </a:xfrm>
        </p:spPr>
        <p:txBody>
          <a:bodyPr vert="horz" lIns="68580" tIns="34290" rIns="68580" bIns="34290" rtlCol="0" anchor="b">
            <a:normAutofit/>
          </a:bodyPr>
          <a:lstStyle/>
          <a:p>
            <a:pPr algn="ctr"/>
            <a:r>
              <a:rPr lang="en-US" sz="3200" b="1" dirty="0" smtClean="0">
                <a:latin typeface="Garamond" panose="02020404030301010803" pitchFamily="18" charset="0"/>
                <a:cs typeface="Calibri Light"/>
              </a:rPr>
              <a:t>What you should see on your console after running the program </a:t>
            </a:r>
            <a:endParaRPr lang="en-US" sz="3200" b="1" dirty="0">
              <a:solidFill>
                <a:srgbClr val="FF0000"/>
              </a:solidFill>
              <a:latin typeface="Garamond" panose="02020404030301010803" pitchFamily="18" charset="0"/>
              <a:cs typeface="Calibri Light"/>
            </a:endParaRPr>
          </a:p>
        </p:txBody>
      </p:sp>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13</a:t>
            </a:fld>
            <a:endParaRPr lang="en-US">
              <a:solidFill>
                <a:prstClr val="black">
                  <a:tint val="75000"/>
                </a:prstClr>
              </a:solidFill>
            </a:endParaRPr>
          </a:p>
        </p:txBody>
      </p:sp>
      <p:pic>
        <p:nvPicPr>
          <p:cNvPr id="3" name="Picture 2"/>
          <p:cNvPicPr>
            <a:picLocks noChangeAspect="1"/>
          </p:cNvPicPr>
          <p:nvPr/>
        </p:nvPicPr>
        <p:blipFill>
          <a:blip r:embed="rId2"/>
          <a:stretch>
            <a:fillRect/>
          </a:stretch>
        </p:blipFill>
        <p:spPr>
          <a:xfrm>
            <a:off x="6016470" y="357188"/>
            <a:ext cx="4457700" cy="6143625"/>
          </a:xfrm>
          <a:prstGeom prst="rect">
            <a:avLst/>
          </a:prstGeom>
        </p:spPr>
      </p:pic>
    </p:spTree>
    <p:extLst>
      <p:ext uri="{BB962C8B-B14F-4D97-AF65-F5344CB8AC3E}">
        <p14:creationId xmlns:p14="http://schemas.microsoft.com/office/powerpoint/2010/main" val="4110744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2166"/>
            <a:ext cx="7886700" cy="652885"/>
          </a:xfrm>
        </p:spPr>
        <p:txBody>
          <a:bodyPr vert="horz" lIns="68580" tIns="34290" rIns="68580" bIns="34290" rtlCol="0" anchor="b">
            <a:normAutofit/>
          </a:bodyPr>
          <a:lstStyle/>
          <a:p>
            <a:pPr algn="ctr"/>
            <a:r>
              <a:rPr lang="en-US" sz="3200" b="1" cap="none" dirty="0">
                <a:solidFill>
                  <a:schemeClr val="tx1"/>
                </a:solidFill>
                <a:latin typeface="Garamond" panose="02020404030301010803" pitchFamily="18" charset="0"/>
                <a:cs typeface="Calibri Light"/>
              </a:rPr>
              <a:t>s</a:t>
            </a:r>
            <a:r>
              <a:rPr lang="en-US" sz="3200" b="1" cap="none" dirty="0" smtClean="0">
                <a:solidFill>
                  <a:schemeClr val="tx1"/>
                </a:solidFill>
                <a:latin typeface="Garamond" panose="02020404030301010803" pitchFamily="18" charset="0"/>
                <a:cs typeface="Calibri Light"/>
              </a:rPr>
              <a:t>plit(String </a:t>
            </a:r>
            <a:r>
              <a:rPr lang="en-US" sz="3200" b="1" cap="none" dirty="0" err="1" smtClean="0">
                <a:solidFill>
                  <a:schemeClr val="tx1"/>
                </a:solidFill>
                <a:latin typeface="Garamond" panose="02020404030301010803" pitchFamily="18" charset="0"/>
                <a:cs typeface="Calibri Light"/>
              </a:rPr>
              <a:t>RegExp</a:t>
            </a:r>
            <a:r>
              <a:rPr lang="en-US" sz="3200" b="1" cap="none" dirty="0" smtClean="0">
                <a:solidFill>
                  <a:schemeClr val="tx1"/>
                </a:solidFill>
                <a:latin typeface="Garamond" panose="02020404030301010803" pitchFamily="18" charset="0"/>
                <a:cs typeface="Calibri Light"/>
              </a:rPr>
              <a:t>)</a:t>
            </a:r>
            <a:endParaRPr lang="en-US" sz="3200" b="1" cap="none" dirty="0">
              <a:solidFill>
                <a:schemeClr val="tx1"/>
              </a:solidFill>
              <a:latin typeface="Garamond" panose="02020404030301010803" pitchFamily="18" charset="0"/>
              <a:cs typeface="Calibri Light"/>
            </a:endParaRPr>
          </a:p>
        </p:txBody>
      </p:sp>
      <p:sp>
        <p:nvSpPr>
          <p:cNvPr id="3" name="Content Placeholder 2"/>
          <p:cNvSpPr>
            <a:spLocks noGrp="1"/>
          </p:cNvSpPr>
          <p:nvPr>
            <p:ph idx="1"/>
          </p:nvPr>
        </p:nvSpPr>
        <p:spPr>
          <a:xfrm>
            <a:off x="847493" y="4386249"/>
            <a:ext cx="10905892" cy="1970103"/>
          </a:xfrm>
        </p:spPr>
        <p:txBody>
          <a:bodyPr>
            <a:normAutofit/>
          </a:bodyPr>
          <a:lstStyle/>
          <a:p>
            <a:pPr algn="just"/>
            <a:r>
              <a:rPr lang="en-US" sz="2400" dirty="0" smtClean="0">
                <a:latin typeface="Garamond" panose="02020404030301010803" pitchFamily="18" charset="0"/>
              </a:rPr>
              <a:t>The Split method </a:t>
            </a:r>
            <a:r>
              <a:rPr lang="en-US" sz="2400" dirty="0">
                <a:latin typeface="Garamond" panose="02020404030301010803" pitchFamily="18" charset="0"/>
              </a:rPr>
              <a:t>breaks a given string around matches of the given regular expression</a:t>
            </a:r>
            <a:r>
              <a:rPr lang="en-US" sz="2400" dirty="0" smtClean="0">
                <a:latin typeface="Garamond" panose="02020404030301010803" pitchFamily="18" charset="0"/>
              </a:rPr>
              <a:t>.</a:t>
            </a:r>
          </a:p>
          <a:p>
            <a:pPr algn="just"/>
            <a:r>
              <a:rPr lang="en-US" sz="2400" dirty="0" smtClean="0">
                <a:latin typeface="Garamond" panose="02020404030301010803" pitchFamily="18" charset="0"/>
              </a:rPr>
              <a:t>The constructor:</a:t>
            </a:r>
          </a:p>
          <a:p>
            <a:pPr marL="0" indent="0" algn="ctr">
              <a:buNone/>
            </a:pPr>
            <a:r>
              <a:rPr lang="en-US" sz="2400" b="1" dirty="0" smtClean="0">
                <a:solidFill>
                  <a:srgbClr val="00B050"/>
                </a:solidFill>
                <a:latin typeface="Garamond" panose="02020404030301010803" pitchFamily="18" charset="0"/>
              </a:rPr>
              <a:t>“The string </a:t>
            </a:r>
            <a:r>
              <a:rPr lang="en-US" sz="2400" b="1" dirty="0" err="1" smtClean="0">
                <a:solidFill>
                  <a:srgbClr val="00B050"/>
                </a:solidFill>
                <a:latin typeface="Garamond" panose="02020404030301010803" pitchFamily="18" charset="0"/>
              </a:rPr>
              <a:t>object”.split</a:t>
            </a:r>
            <a:r>
              <a:rPr lang="en-US" sz="2400" b="1" dirty="0" smtClean="0">
                <a:solidFill>
                  <a:srgbClr val="00B050"/>
                </a:solidFill>
                <a:latin typeface="Garamond" panose="02020404030301010803" pitchFamily="18" charset="0"/>
              </a:rPr>
              <a:t>(“the regular expression”)</a:t>
            </a:r>
          </a:p>
          <a:p>
            <a:pPr algn="just"/>
            <a:endParaRPr lang="en-US" dirty="0">
              <a:latin typeface="Garamond" panose="02020404030301010803" pitchFamily="18" charset="0"/>
            </a:endParaRPr>
          </a:p>
        </p:txBody>
      </p:sp>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14</a:t>
            </a:fld>
            <a:endParaRPr lang="en-US">
              <a:solidFill>
                <a:prstClr val="black">
                  <a:tint val="75000"/>
                </a:prstClr>
              </a:solidFill>
            </a:endParaRPr>
          </a:p>
        </p:txBody>
      </p:sp>
      <p:pic>
        <p:nvPicPr>
          <p:cNvPr id="5" name="Picture 4"/>
          <p:cNvPicPr>
            <a:picLocks noChangeAspect="1"/>
          </p:cNvPicPr>
          <p:nvPr/>
        </p:nvPicPr>
        <p:blipFill>
          <a:blip r:embed="rId4"/>
          <a:stretch>
            <a:fillRect/>
          </a:stretch>
        </p:blipFill>
        <p:spPr>
          <a:xfrm>
            <a:off x="1674572" y="2104765"/>
            <a:ext cx="8876408" cy="1317056"/>
          </a:xfrm>
          <a:prstGeom prst="rect">
            <a:avLst/>
          </a:prstGeom>
        </p:spPr>
      </p:pic>
      <p:pic>
        <p:nvPicPr>
          <p:cNvPr id="6" name="Picture 5"/>
          <p:cNvPicPr>
            <a:picLocks noChangeAspect="1"/>
          </p:cNvPicPr>
          <p:nvPr/>
        </p:nvPicPr>
        <p:blipFill>
          <a:blip r:embed="rId5"/>
          <a:stretch>
            <a:fillRect/>
          </a:stretch>
        </p:blipFill>
        <p:spPr>
          <a:xfrm>
            <a:off x="5516014" y="2158760"/>
            <a:ext cx="5151986" cy="2173494"/>
          </a:xfrm>
          <a:prstGeom prst="rect">
            <a:avLst/>
          </a:prstGeom>
        </p:spPr>
      </p:pic>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355687" y="660420"/>
            <a:ext cx="1480016" cy="1480016"/>
          </a:xfrm>
          <a:prstGeom prst="rect">
            <a:avLst/>
          </a:prstGeom>
        </p:spPr>
      </p:pic>
    </p:spTree>
    <p:extLst>
      <p:ext uri="{BB962C8B-B14F-4D97-AF65-F5344CB8AC3E}">
        <p14:creationId xmlns:p14="http://schemas.microsoft.com/office/powerpoint/2010/main" val="5048548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1991"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58779" y="4874346"/>
            <a:ext cx="10703293" cy="1392640"/>
          </a:xfrm>
        </p:spPr>
        <p:txBody>
          <a:bodyPr>
            <a:normAutofit/>
          </a:bodyPr>
          <a:lstStyle/>
          <a:p>
            <a:pPr algn="just"/>
            <a:r>
              <a:rPr lang="en-US" sz="2400" dirty="0">
                <a:latin typeface="Garamond" panose="02020404030301010803" pitchFamily="18" charset="0"/>
              </a:rPr>
              <a:t>Write a code that splits </a:t>
            </a:r>
            <a:r>
              <a:rPr lang="en-US" sz="2400" dirty="0" smtClean="0">
                <a:latin typeface="Garamond" panose="02020404030301010803" pitchFamily="18" charset="0"/>
              </a:rPr>
              <a:t>“</a:t>
            </a:r>
            <a:r>
              <a:rPr lang="en-US" sz="2400" dirty="0" err="1" smtClean="0">
                <a:latin typeface="Garamond" panose="02020404030301010803" pitchFamily="18" charset="0"/>
              </a:rPr>
              <a:t>GeeksforGeeks</a:t>
            </a:r>
            <a:r>
              <a:rPr lang="en-US" sz="2400" dirty="0" smtClean="0">
                <a:latin typeface="Garamond" panose="02020404030301010803" pitchFamily="18" charset="0"/>
              </a:rPr>
              <a:t>: A Computer Science Portal” according </a:t>
            </a:r>
            <a:r>
              <a:rPr lang="en-US" sz="2400" dirty="0">
                <a:latin typeface="Garamond" panose="02020404030301010803" pitchFamily="18" charset="0"/>
              </a:rPr>
              <a:t>to “:” and prints out all the array elements</a:t>
            </a:r>
            <a:r>
              <a:rPr lang="en-US" sz="2400" dirty="0" smtClean="0">
                <a:latin typeface="Garamond" panose="02020404030301010803" pitchFamily="18" charset="0"/>
              </a:rPr>
              <a:t>.</a:t>
            </a:r>
            <a:endParaRPr lang="en-US" sz="2400" dirty="0">
              <a:latin typeface="Garamond" panose="02020404030301010803" pitchFamily="18" charset="0"/>
            </a:endParaRPr>
          </a:p>
        </p:txBody>
      </p:sp>
      <p:sp>
        <p:nvSpPr>
          <p:cNvPr id="4" name="Title 1"/>
          <p:cNvSpPr txBox="1">
            <a:spLocks/>
          </p:cNvSpPr>
          <p:nvPr/>
        </p:nvSpPr>
        <p:spPr>
          <a:xfrm>
            <a:off x="1251678" y="44480"/>
            <a:ext cx="2088288" cy="960125"/>
          </a:xfrm>
          <a:prstGeom prst="rect">
            <a:avLst/>
          </a:prstGeom>
        </p:spPr>
        <p:txBody>
          <a:bodyPr vert="horz" lIns="68580" tIns="34290" rIns="68580" bIns="34290" rtlCol="0" anchor="b">
            <a:normAutofit fontScale="52500" lnSpcReduction="20000"/>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lgn="ctr"/>
            <a:r>
              <a:rPr lang="en-US" b="1" dirty="0" smtClean="0">
                <a:latin typeface="Garamond" panose="02020404030301010803" pitchFamily="18" charset="0"/>
                <a:cs typeface="Calibri Light"/>
              </a:rPr>
              <a:t>Activity</a:t>
            </a:r>
            <a:br>
              <a:rPr lang="en-US" b="1" dirty="0" smtClean="0">
                <a:latin typeface="Garamond" panose="02020404030301010803" pitchFamily="18" charset="0"/>
                <a:cs typeface="Calibri Light"/>
              </a:rPr>
            </a:br>
            <a:r>
              <a:rPr lang="en-US" sz="9100" b="1" dirty="0" smtClean="0">
                <a:solidFill>
                  <a:srgbClr val="FFC000"/>
                </a:solidFill>
                <a:latin typeface="Garamond" panose="02020404030301010803" pitchFamily="18" charset="0"/>
                <a:cs typeface="Calibri Light"/>
              </a:rPr>
              <a:t>2    </a:t>
            </a:r>
            <a:endParaRPr lang="en-US" sz="9100" b="1" dirty="0">
              <a:solidFill>
                <a:srgbClr val="FFC000"/>
              </a:solidFill>
              <a:latin typeface="Garamond" panose="02020404030301010803" pitchFamily="18" charset="0"/>
              <a:cs typeface="Calibri Light"/>
            </a:endParaRPr>
          </a:p>
        </p:txBody>
      </p:sp>
      <p:sp>
        <p:nvSpPr>
          <p:cNvPr id="5" name="Content Placeholder 2"/>
          <p:cNvSpPr txBox="1">
            <a:spLocks/>
          </p:cNvSpPr>
          <p:nvPr/>
        </p:nvSpPr>
        <p:spPr>
          <a:xfrm>
            <a:off x="5871411" y="73348"/>
            <a:ext cx="5558589" cy="767625"/>
          </a:xfrm>
          <a:prstGeom prst="rect">
            <a:avLst/>
          </a:prstGeom>
        </p:spPr>
        <p:txBody>
          <a:bodyPr vert="horz" lIns="91440" tIns="45720" rIns="91440" bIns="45720" rtlCol="0">
            <a:normAutofit fontScale="925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fontAlgn="auto">
              <a:spcAft>
                <a:spcPts val="0"/>
              </a:spcAft>
              <a:buFont typeface="Arial" panose="020B0604020202020204" pitchFamily="34" charset="0"/>
              <a:buNone/>
            </a:pPr>
            <a:r>
              <a:rPr lang="en-US" sz="2400" b="1" dirty="0" smtClean="0">
                <a:solidFill>
                  <a:srgbClr val="FFC000"/>
                </a:solidFill>
                <a:latin typeface="Garamond" panose="02020404030301010803" pitchFamily="18" charset="0"/>
              </a:rPr>
              <a:t>Note:</a:t>
            </a:r>
            <a:r>
              <a:rPr lang="en-US" sz="1800" b="1" dirty="0" smtClean="0">
                <a:solidFill>
                  <a:srgbClr val="FF0000"/>
                </a:solidFill>
                <a:latin typeface="Garamond" panose="02020404030301010803" pitchFamily="18" charset="0"/>
              </a:rPr>
              <a:t> </a:t>
            </a:r>
            <a:r>
              <a:rPr lang="en-US" sz="2200" dirty="0" smtClean="0">
                <a:latin typeface="Garamond" panose="02020404030301010803" pitchFamily="18" charset="0"/>
              </a:rPr>
              <a:t>The next slide is the answer to this activity so do not proceed until you are done with the activity.</a:t>
            </a:r>
            <a:endParaRPr lang="en-US" sz="2200" dirty="0">
              <a:latin typeface="Garamond" panose="02020404030301010803" pitchFamily="18" charset="0"/>
            </a:endParaRPr>
          </a:p>
        </p:txBody>
      </p:sp>
      <p:sp>
        <p:nvSpPr>
          <p:cNvPr id="2" name="Slide Number Placeholder 1"/>
          <p:cNvSpPr>
            <a:spLocks noGrp="1"/>
          </p:cNvSpPr>
          <p:nvPr>
            <p:ph type="sldNum" sz="quarter" idx="12"/>
          </p:nvPr>
        </p:nvSpPr>
        <p:spPr/>
        <p:txBody>
          <a:bodyPr/>
          <a:lstStyle/>
          <a:p>
            <a:fld id="{71766878-3199-4EAB-94E7-2D6D11070E14}" type="slidenum">
              <a:rPr lang="en-US" smtClean="0"/>
              <a:t>15</a:t>
            </a:fld>
            <a:endParaRPr lang="en-US" dirty="0"/>
          </a:p>
        </p:txBody>
      </p:sp>
      <p:pic>
        <p:nvPicPr>
          <p:cNvPr id="6" name="Picture 5"/>
          <p:cNvPicPr>
            <a:picLocks noChangeAspect="1"/>
          </p:cNvPicPr>
          <p:nvPr/>
        </p:nvPicPr>
        <p:blipFill>
          <a:blip r:embed="rId2"/>
          <a:stretch>
            <a:fillRect/>
          </a:stretch>
        </p:blipFill>
        <p:spPr>
          <a:xfrm>
            <a:off x="2332310" y="1585561"/>
            <a:ext cx="7600352" cy="756745"/>
          </a:xfrm>
          <a:prstGeom prst="rect">
            <a:avLst/>
          </a:prstGeom>
        </p:spPr>
      </p:pic>
    </p:spTree>
    <p:extLst>
      <p:ext uri="{BB962C8B-B14F-4D97-AF65-F5344CB8AC3E}">
        <p14:creationId xmlns:p14="http://schemas.microsoft.com/office/powerpoint/2010/main" val="420358647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1766878-3199-4EAB-94E7-2D6D11070E14}" type="slidenum">
              <a:rPr lang="en-US" smtClean="0"/>
              <a:t>16</a:t>
            </a:fld>
            <a:endParaRPr lang="en-US" dirty="0"/>
          </a:p>
        </p:txBody>
      </p:sp>
      <p:pic>
        <p:nvPicPr>
          <p:cNvPr id="5" name="Picture 4"/>
          <p:cNvPicPr>
            <a:picLocks noChangeAspect="1"/>
          </p:cNvPicPr>
          <p:nvPr/>
        </p:nvPicPr>
        <p:blipFill>
          <a:blip r:embed="rId2"/>
          <a:stretch>
            <a:fillRect/>
          </a:stretch>
        </p:blipFill>
        <p:spPr>
          <a:xfrm>
            <a:off x="2443498" y="1232176"/>
            <a:ext cx="7495121" cy="4187218"/>
          </a:xfrm>
          <a:prstGeom prst="rect">
            <a:avLst/>
          </a:prstGeom>
        </p:spPr>
      </p:pic>
    </p:spTree>
    <p:extLst>
      <p:ext uri="{BB962C8B-B14F-4D97-AF65-F5344CB8AC3E}">
        <p14:creationId xmlns:p14="http://schemas.microsoft.com/office/powerpoint/2010/main" val="178372613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58779" y="4690753"/>
            <a:ext cx="10703293" cy="1576233"/>
          </a:xfrm>
        </p:spPr>
        <p:txBody>
          <a:bodyPr>
            <a:normAutofit/>
          </a:bodyPr>
          <a:lstStyle/>
          <a:p>
            <a:pPr algn="just"/>
            <a:r>
              <a:rPr lang="en-US" sz="2400" dirty="0" smtClean="0">
                <a:latin typeface="Garamond" panose="02020404030301010803" pitchFamily="18" charset="0"/>
              </a:rPr>
              <a:t>Continue activity 2 by changing the </a:t>
            </a:r>
            <a:r>
              <a:rPr lang="en-US" sz="2400" dirty="0">
                <a:latin typeface="Garamond" panose="02020404030301010803" pitchFamily="18" charset="0"/>
              </a:rPr>
              <a:t>regular expression to “e” and run your code again</a:t>
            </a:r>
            <a:r>
              <a:rPr lang="en-US" sz="2400" dirty="0" smtClean="0">
                <a:latin typeface="Garamond" panose="02020404030301010803" pitchFamily="18" charset="0"/>
              </a:rPr>
              <a:t>.</a:t>
            </a:r>
          </a:p>
          <a:p>
            <a:pPr algn="just"/>
            <a:r>
              <a:rPr lang="en-US" sz="2400" dirty="0" smtClean="0">
                <a:latin typeface="Garamond" panose="02020404030301010803" pitchFamily="18" charset="0"/>
              </a:rPr>
              <a:t>Make sure you fully understand the logic behind the output on the console.</a:t>
            </a:r>
            <a:endParaRPr lang="en-US" sz="2400" dirty="0">
              <a:latin typeface="Garamond" panose="02020404030301010803" pitchFamily="18" charset="0"/>
            </a:endParaRPr>
          </a:p>
          <a:p>
            <a:pPr marL="0" indent="0" algn="just">
              <a:buNone/>
            </a:pPr>
            <a:endParaRPr lang="en-US" sz="2400" dirty="0">
              <a:latin typeface="Garamond" panose="02020404030301010803" pitchFamily="18" charset="0"/>
            </a:endParaRPr>
          </a:p>
        </p:txBody>
      </p:sp>
      <p:sp>
        <p:nvSpPr>
          <p:cNvPr id="4" name="Title 1"/>
          <p:cNvSpPr txBox="1">
            <a:spLocks/>
          </p:cNvSpPr>
          <p:nvPr/>
        </p:nvSpPr>
        <p:spPr>
          <a:xfrm>
            <a:off x="1251678" y="44480"/>
            <a:ext cx="2088288" cy="960125"/>
          </a:xfrm>
          <a:prstGeom prst="rect">
            <a:avLst/>
          </a:prstGeom>
        </p:spPr>
        <p:txBody>
          <a:bodyPr vert="horz" lIns="68580" tIns="34290" rIns="68580" bIns="34290" rtlCol="0" anchor="b">
            <a:normAutofit fontScale="52500" lnSpcReduction="20000"/>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lgn="ctr"/>
            <a:r>
              <a:rPr lang="en-US" b="1" dirty="0" smtClean="0">
                <a:latin typeface="Garamond" panose="02020404030301010803" pitchFamily="18" charset="0"/>
                <a:cs typeface="Calibri Light"/>
              </a:rPr>
              <a:t>Activity</a:t>
            </a:r>
            <a:br>
              <a:rPr lang="en-US" b="1" dirty="0" smtClean="0">
                <a:latin typeface="Garamond" panose="02020404030301010803" pitchFamily="18" charset="0"/>
                <a:cs typeface="Calibri Light"/>
              </a:rPr>
            </a:br>
            <a:r>
              <a:rPr lang="en-US" sz="9100" b="1" dirty="0" smtClean="0">
                <a:solidFill>
                  <a:srgbClr val="FFC000"/>
                </a:solidFill>
                <a:latin typeface="Garamond" panose="02020404030301010803" pitchFamily="18" charset="0"/>
                <a:cs typeface="Calibri Light"/>
              </a:rPr>
              <a:t>3    </a:t>
            </a:r>
            <a:endParaRPr lang="en-US" sz="9100" b="1" dirty="0">
              <a:solidFill>
                <a:srgbClr val="FFC000"/>
              </a:solidFill>
              <a:latin typeface="Garamond" panose="02020404030301010803" pitchFamily="18" charset="0"/>
              <a:cs typeface="Calibri Light"/>
            </a:endParaRPr>
          </a:p>
        </p:txBody>
      </p:sp>
      <p:sp>
        <p:nvSpPr>
          <p:cNvPr id="5" name="Content Placeholder 2"/>
          <p:cNvSpPr txBox="1">
            <a:spLocks/>
          </p:cNvSpPr>
          <p:nvPr/>
        </p:nvSpPr>
        <p:spPr>
          <a:xfrm>
            <a:off x="5871411" y="73348"/>
            <a:ext cx="5558589" cy="767625"/>
          </a:xfrm>
          <a:prstGeom prst="rect">
            <a:avLst/>
          </a:prstGeom>
        </p:spPr>
        <p:txBody>
          <a:bodyPr vert="horz" lIns="91440" tIns="45720" rIns="91440" bIns="45720" rtlCol="0">
            <a:normAutofit fontScale="925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fontAlgn="auto">
              <a:spcAft>
                <a:spcPts val="0"/>
              </a:spcAft>
              <a:buFont typeface="Arial" panose="020B0604020202020204" pitchFamily="34" charset="0"/>
              <a:buNone/>
            </a:pPr>
            <a:r>
              <a:rPr lang="en-US" sz="2400" b="1" dirty="0" smtClean="0">
                <a:solidFill>
                  <a:srgbClr val="FFC000"/>
                </a:solidFill>
                <a:latin typeface="Garamond" panose="02020404030301010803" pitchFamily="18" charset="0"/>
              </a:rPr>
              <a:t>Note:</a:t>
            </a:r>
            <a:r>
              <a:rPr lang="en-US" sz="1800" b="1" dirty="0" smtClean="0">
                <a:solidFill>
                  <a:srgbClr val="FF0000"/>
                </a:solidFill>
                <a:latin typeface="Garamond" panose="02020404030301010803" pitchFamily="18" charset="0"/>
              </a:rPr>
              <a:t> </a:t>
            </a:r>
            <a:r>
              <a:rPr lang="en-US" sz="2200" dirty="0" smtClean="0">
                <a:latin typeface="Garamond" panose="02020404030301010803" pitchFamily="18" charset="0"/>
              </a:rPr>
              <a:t>The next slide is the answer to this activity so do not proceed until you are done with the activity.</a:t>
            </a:r>
            <a:endParaRPr lang="en-US" sz="2200" dirty="0">
              <a:latin typeface="Garamond" panose="02020404030301010803" pitchFamily="18" charset="0"/>
            </a:endParaRPr>
          </a:p>
        </p:txBody>
      </p:sp>
      <p:sp>
        <p:nvSpPr>
          <p:cNvPr id="2" name="Slide Number Placeholder 1"/>
          <p:cNvSpPr>
            <a:spLocks noGrp="1"/>
          </p:cNvSpPr>
          <p:nvPr>
            <p:ph type="sldNum" sz="quarter" idx="12"/>
          </p:nvPr>
        </p:nvSpPr>
        <p:spPr/>
        <p:txBody>
          <a:bodyPr/>
          <a:lstStyle/>
          <a:p>
            <a:fld id="{71766878-3199-4EAB-94E7-2D6D11070E14}" type="slidenum">
              <a:rPr lang="en-US" smtClean="0"/>
              <a:t>17</a:t>
            </a:fld>
            <a:endParaRPr lang="en-US" dirty="0"/>
          </a:p>
        </p:txBody>
      </p:sp>
    </p:spTree>
    <p:extLst>
      <p:ext uri="{BB962C8B-B14F-4D97-AF65-F5344CB8AC3E}">
        <p14:creationId xmlns:p14="http://schemas.microsoft.com/office/powerpoint/2010/main" val="17034050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18</a:t>
            </a:fld>
            <a:endParaRPr lang="en-US">
              <a:solidFill>
                <a:prstClr val="black">
                  <a:tint val="75000"/>
                </a:prstClr>
              </a:solidFill>
            </a:endParaRPr>
          </a:p>
        </p:txBody>
      </p:sp>
      <p:pic>
        <p:nvPicPr>
          <p:cNvPr id="8" name="Picture 7"/>
          <p:cNvPicPr>
            <a:picLocks noChangeAspect="1"/>
          </p:cNvPicPr>
          <p:nvPr/>
        </p:nvPicPr>
        <p:blipFill>
          <a:blip r:embed="rId2"/>
          <a:stretch>
            <a:fillRect/>
          </a:stretch>
        </p:blipFill>
        <p:spPr>
          <a:xfrm>
            <a:off x="2436608" y="548626"/>
            <a:ext cx="7943159" cy="5850527"/>
          </a:xfrm>
          <a:prstGeom prst="rect">
            <a:avLst/>
          </a:prstGeom>
        </p:spPr>
      </p:pic>
    </p:spTree>
    <p:extLst>
      <p:ext uri="{BB962C8B-B14F-4D97-AF65-F5344CB8AC3E}">
        <p14:creationId xmlns:p14="http://schemas.microsoft.com/office/powerpoint/2010/main" val="15110475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58779" y="4248616"/>
            <a:ext cx="10703293" cy="2018370"/>
          </a:xfrm>
        </p:spPr>
        <p:txBody>
          <a:bodyPr>
            <a:normAutofit/>
          </a:bodyPr>
          <a:lstStyle/>
          <a:p>
            <a:pPr marL="0" indent="0" algn="just">
              <a:buNone/>
            </a:pPr>
            <a:r>
              <a:rPr lang="en-US" sz="2400" dirty="0">
                <a:latin typeface="Garamond" panose="02020404030301010803" pitchFamily="18" charset="0"/>
              </a:rPr>
              <a:t>Explain for yourself a programming strategy to print out only the 3</a:t>
            </a:r>
            <a:r>
              <a:rPr lang="en-US" sz="2400" baseline="30000" dirty="0">
                <a:latin typeface="Garamond" panose="02020404030301010803" pitchFamily="18" charset="0"/>
              </a:rPr>
              <a:t>rd</a:t>
            </a:r>
            <a:r>
              <a:rPr lang="en-US" sz="2400" dirty="0">
                <a:latin typeface="Garamond" panose="02020404030301010803" pitchFamily="18" charset="0"/>
              </a:rPr>
              <a:t> column (GPA) of binary.csv on the console. That is, at this step no java programming is necessary and you are just explaining how you are programming it if you want to do so.</a:t>
            </a:r>
          </a:p>
        </p:txBody>
      </p:sp>
      <p:sp>
        <p:nvSpPr>
          <p:cNvPr id="4" name="Title 1"/>
          <p:cNvSpPr txBox="1">
            <a:spLocks/>
          </p:cNvSpPr>
          <p:nvPr/>
        </p:nvSpPr>
        <p:spPr>
          <a:xfrm>
            <a:off x="1251678" y="44480"/>
            <a:ext cx="2088288" cy="960125"/>
          </a:xfrm>
          <a:prstGeom prst="rect">
            <a:avLst/>
          </a:prstGeom>
        </p:spPr>
        <p:txBody>
          <a:bodyPr vert="horz" lIns="68580" tIns="34290" rIns="68580" bIns="34290" rtlCol="0" anchor="b">
            <a:normAutofit fontScale="52500" lnSpcReduction="20000"/>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lgn="ctr"/>
            <a:r>
              <a:rPr lang="en-US" b="1" dirty="0" smtClean="0">
                <a:latin typeface="Garamond" panose="02020404030301010803" pitchFamily="18" charset="0"/>
                <a:cs typeface="Calibri Light"/>
              </a:rPr>
              <a:t>Activity</a:t>
            </a:r>
            <a:br>
              <a:rPr lang="en-US" b="1" dirty="0" smtClean="0">
                <a:latin typeface="Garamond" panose="02020404030301010803" pitchFamily="18" charset="0"/>
                <a:cs typeface="Calibri Light"/>
              </a:rPr>
            </a:br>
            <a:r>
              <a:rPr lang="en-US" sz="9100" b="1" dirty="0" smtClean="0">
                <a:solidFill>
                  <a:srgbClr val="FFC000"/>
                </a:solidFill>
                <a:latin typeface="Garamond" panose="02020404030301010803" pitchFamily="18" charset="0"/>
                <a:cs typeface="Calibri Light"/>
              </a:rPr>
              <a:t>4    </a:t>
            </a:r>
            <a:endParaRPr lang="en-US" sz="9100" b="1" dirty="0">
              <a:solidFill>
                <a:srgbClr val="FFC000"/>
              </a:solidFill>
              <a:latin typeface="Garamond" panose="02020404030301010803" pitchFamily="18" charset="0"/>
              <a:cs typeface="Calibri Light"/>
            </a:endParaRPr>
          </a:p>
        </p:txBody>
      </p:sp>
      <p:sp>
        <p:nvSpPr>
          <p:cNvPr id="5" name="Content Placeholder 2"/>
          <p:cNvSpPr txBox="1">
            <a:spLocks/>
          </p:cNvSpPr>
          <p:nvPr/>
        </p:nvSpPr>
        <p:spPr>
          <a:xfrm>
            <a:off x="5871411" y="73348"/>
            <a:ext cx="5558589" cy="767625"/>
          </a:xfrm>
          <a:prstGeom prst="rect">
            <a:avLst/>
          </a:prstGeom>
        </p:spPr>
        <p:txBody>
          <a:bodyPr vert="horz" lIns="91440" tIns="45720" rIns="91440" bIns="45720" rtlCol="0">
            <a:normAutofit fontScale="925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fontAlgn="auto">
              <a:spcAft>
                <a:spcPts val="0"/>
              </a:spcAft>
              <a:buFont typeface="Arial" panose="020B0604020202020204" pitchFamily="34" charset="0"/>
              <a:buNone/>
            </a:pPr>
            <a:r>
              <a:rPr lang="en-US" sz="2400" b="1" dirty="0" smtClean="0">
                <a:solidFill>
                  <a:srgbClr val="FFC000"/>
                </a:solidFill>
                <a:latin typeface="Garamond" panose="02020404030301010803" pitchFamily="18" charset="0"/>
              </a:rPr>
              <a:t>Note:</a:t>
            </a:r>
            <a:r>
              <a:rPr lang="en-US" sz="1800" b="1" dirty="0" smtClean="0">
                <a:solidFill>
                  <a:srgbClr val="FF0000"/>
                </a:solidFill>
                <a:latin typeface="Garamond" panose="02020404030301010803" pitchFamily="18" charset="0"/>
              </a:rPr>
              <a:t> </a:t>
            </a:r>
            <a:r>
              <a:rPr lang="en-US" sz="2200" dirty="0" smtClean="0">
                <a:latin typeface="Garamond" panose="02020404030301010803" pitchFamily="18" charset="0"/>
              </a:rPr>
              <a:t>The next slide is the answer to this activity so do not proceed until you are done with the activity.</a:t>
            </a:r>
            <a:endParaRPr lang="en-US" sz="2200" dirty="0">
              <a:latin typeface="Garamond" panose="02020404030301010803" pitchFamily="18" charset="0"/>
            </a:endParaRPr>
          </a:p>
        </p:txBody>
      </p:sp>
      <p:sp>
        <p:nvSpPr>
          <p:cNvPr id="2" name="Slide Number Placeholder 1"/>
          <p:cNvSpPr>
            <a:spLocks noGrp="1"/>
          </p:cNvSpPr>
          <p:nvPr>
            <p:ph type="sldNum" sz="quarter" idx="12"/>
          </p:nvPr>
        </p:nvSpPr>
        <p:spPr/>
        <p:txBody>
          <a:bodyPr/>
          <a:lstStyle/>
          <a:p>
            <a:fld id="{71766878-3199-4EAB-94E7-2D6D11070E14}" type="slidenum">
              <a:rPr lang="en-US" smtClean="0"/>
              <a:t>19</a:t>
            </a:fld>
            <a:endParaRPr lang="en-US" dirty="0"/>
          </a:p>
        </p:txBody>
      </p:sp>
    </p:spTree>
    <p:extLst>
      <p:ext uri="{BB962C8B-B14F-4D97-AF65-F5344CB8AC3E}">
        <p14:creationId xmlns:p14="http://schemas.microsoft.com/office/powerpoint/2010/main" val="35560034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78523" y="1706137"/>
            <a:ext cx="10318418" cy="3166946"/>
          </a:xfrm>
        </p:spPr>
        <p:txBody>
          <a:bodyPr/>
          <a:lstStyle/>
          <a:p>
            <a:r>
              <a:rPr lang="en-US" sz="3200" dirty="0" smtClean="0"/>
              <a:t>A smart way of</a:t>
            </a:r>
            <a:br>
              <a:rPr lang="en-US" sz="3200" dirty="0" smtClean="0"/>
            </a:br>
            <a:r>
              <a:rPr lang="en-US" sz="3200" dirty="0" smtClean="0"/>
              <a:t>dealing with</a:t>
            </a:r>
            <a:br>
              <a:rPr lang="en-US" sz="3200" dirty="0" smtClean="0"/>
            </a:br>
            <a:r>
              <a:rPr lang="en-US" sz="3200" dirty="0" smtClean="0"/>
              <a:t>tables</a:t>
            </a:r>
            <a:br>
              <a:rPr lang="en-US" sz="3200" dirty="0" smtClean="0"/>
            </a:br>
            <a:r>
              <a:rPr lang="en-US" sz="3200" dirty="0" smtClean="0"/>
              <a:t> in java</a:t>
            </a:r>
            <a:endParaRPr lang="en-US" sz="32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351" y="0"/>
            <a:ext cx="2665855" cy="2512194"/>
          </a:xfrm>
          <a:prstGeom prst="rect">
            <a:avLst/>
          </a:prstGeom>
        </p:spPr>
      </p:pic>
      <p:sp>
        <p:nvSpPr>
          <p:cNvPr id="5" name="Slide Number Placeholder 4"/>
          <p:cNvSpPr>
            <a:spLocks noGrp="1"/>
          </p:cNvSpPr>
          <p:nvPr>
            <p:ph type="sldNum" sz="quarter" idx="12"/>
          </p:nvPr>
        </p:nvSpPr>
        <p:spPr/>
        <p:txBody>
          <a:bodyPr/>
          <a:lstStyle/>
          <a:p>
            <a:fld id="{71766878-3199-4EAB-94E7-2D6D11070E14}" type="slidenum">
              <a:rPr lang="en-US" smtClean="0"/>
              <a:pPr/>
              <a:t>2</a:t>
            </a:fld>
            <a:endParaRPr lang="en-US" dirty="0"/>
          </a:p>
        </p:txBody>
      </p:sp>
    </p:spTree>
    <p:extLst>
      <p:ext uri="{BB962C8B-B14F-4D97-AF65-F5344CB8AC3E}">
        <p14:creationId xmlns:p14="http://schemas.microsoft.com/office/powerpoint/2010/main" val="145254286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0955"/>
            <a:ext cx="7886700" cy="1152150"/>
          </a:xfrm>
        </p:spPr>
        <p:txBody>
          <a:bodyPr vert="horz" lIns="68580" tIns="34290" rIns="68580" bIns="34290" rtlCol="0" anchor="b">
            <a:normAutofit/>
          </a:bodyPr>
          <a:lstStyle/>
          <a:p>
            <a:pPr algn="ctr"/>
            <a:r>
              <a:rPr lang="en-US" sz="3600" b="1" dirty="0" smtClean="0">
                <a:latin typeface="Garamond" panose="02020404030301010803" pitchFamily="18" charset="0"/>
                <a:cs typeface="Calibri Light"/>
              </a:rPr>
              <a:t>Activity</a:t>
            </a:r>
            <a:r>
              <a:rPr lang="en-US" b="1" dirty="0" smtClean="0">
                <a:latin typeface="Garamond" panose="02020404030301010803" pitchFamily="18" charset="0"/>
                <a:cs typeface="Calibri Light"/>
              </a:rPr>
              <a:t> </a:t>
            </a:r>
            <a:r>
              <a:rPr lang="en-US" sz="6600" b="1" u="sng" dirty="0" smtClean="0">
                <a:solidFill>
                  <a:srgbClr val="FFC000"/>
                </a:solidFill>
                <a:latin typeface="Garamond" panose="02020404030301010803" pitchFamily="18" charset="0"/>
                <a:cs typeface="Calibri Light"/>
              </a:rPr>
              <a:t>4</a:t>
            </a:r>
            <a:r>
              <a:rPr lang="en-US" b="1" dirty="0" smtClean="0">
                <a:latin typeface="Garamond" panose="02020404030301010803" pitchFamily="18" charset="0"/>
                <a:cs typeface="Calibri Light"/>
              </a:rPr>
              <a:t> </a:t>
            </a:r>
            <a:r>
              <a:rPr lang="en-US" sz="3200" b="1" dirty="0" smtClean="0">
                <a:latin typeface="Garamond" panose="02020404030301010803" pitchFamily="18" charset="0"/>
                <a:cs typeface="Calibri Light"/>
              </a:rPr>
              <a:t>discussion</a:t>
            </a:r>
            <a:endParaRPr lang="en-US" sz="3200" b="1" u="sng" dirty="0">
              <a:solidFill>
                <a:srgbClr val="FF0000"/>
              </a:solidFill>
              <a:latin typeface="Garamond" panose="02020404030301010803" pitchFamily="18" charset="0"/>
              <a:cs typeface="Calibri Light"/>
            </a:endParaRPr>
          </a:p>
        </p:txBody>
      </p:sp>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20</a:t>
            </a:fld>
            <a:endParaRPr lang="en-US">
              <a:solidFill>
                <a:prstClr val="black">
                  <a:tint val="75000"/>
                </a:prstClr>
              </a:solidFill>
            </a:endParaRPr>
          </a:p>
        </p:txBody>
      </p:sp>
      <p:pic>
        <p:nvPicPr>
          <p:cNvPr id="7" name="Recording-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86812" y="2856571"/>
            <a:ext cx="1681975" cy="1681975"/>
          </a:xfrm>
          <a:prstGeom prst="rect">
            <a:avLst/>
          </a:prstGeom>
        </p:spPr>
      </p:pic>
    </p:spTree>
    <p:extLst>
      <p:ext uri="{BB962C8B-B14F-4D97-AF65-F5344CB8AC3E}">
        <p14:creationId xmlns:p14="http://schemas.microsoft.com/office/powerpoint/2010/main" val="3989233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2668"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6000" b="1" cap="all" spc="800" dirty="0">
                <a:solidFill>
                  <a:srgbClr val="FFC000"/>
                </a:solidFill>
                <a:latin typeface="+mj-lt"/>
                <a:ea typeface="+mj-ea"/>
                <a:cs typeface="Calibri Light"/>
              </a:rPr>
              <a:t>S</a:t>
            </a:r>
            <a:r>
              <a:rPr lang="en-US" sz="6000" b="1" cap="all" spc="800" dirty="0">
                <a:solidFill>
                  <a:schemeClr val="tx2"/>
                </a:solidFill>
                <a:latin typeface="+mj-lt"/>
                <a:ea typeface="+mj-ea"/>
                <a:cs typeface="Calibri Light"/>
              </a:rPr>
              <a:t>t</a:t>
            </a:r>
            <a:r>
              <a:rPr lang="en-US" sz="6000" b="1" cap="all" spc="800" dirty="0">
                <a:solidFill>
                  <a:srgbClr val="FFC000"/>
                </a:solidFill>
                <a:latin typeface="+mj-lt"/>
                <a:ea typeface="+mj-ea"/>
                <a:cs typeface="Calibri Light"/>
              </a:rPr>
              <a:t>a</a:t>
            </a:r>
            <a:r>
              <a:rPr lang="en-US" sz="6000" b="1" cap="all" spc="800" dirty="0">
                <a:solidFill>
                  <a:schemeClr val="tx2"/>
                </a:solidFill>
                <a:latin typeface="+mj-lt"/>
                <a:ea typeface="+mj-ea"/>
                <a:cs typeface="Calibri Light"/>
              </a:rPr>
              <a:t>y </a:t>
            </a:r>
            <a:r>
              <a:rPr lang="en-US" sz="6000" b="1" cap="all" spc="800" dirty="0">
                <a:solidFill>
                  <a:srgbClr val="FFC000"/>
                </a:solidFill>
                <a:latin typeface="+mj-lt"/>
                <a:ea typeface="+mj-ea"/>
                <a:cs typeface="Calibri Light"/>
              </a:rPr>
              <a:t>S</a:t>
            </a:r>
            <a:r>
              <a:rPr lang="en-US" sz="6000" b="1" cap="all" spc="800" dirty="0">
                <a:solidFill>
                  <a:schemeClr val="tx2"/>
                </a:solidFill>
                <a:latin typeface="+mj-lt"/>
                <a:ea typeface="+mj-ea"/>
                <a:cs typeface="Calibri Light"/>
              </a:rPr>
              <a:t>a</a:t>
            </a:r>
            <a:r>
              <a:rPr lang="en-US" sz="6000" b="1" cap="all" spc="800" dirty="0">
                <a:solidFill>
                  <a:srgbClr val="FFC000"/>
                </a:solidFill>
                <a:latin typeface="+mj-lt"/>
                <a:ea typeface="+mj-ea"/>
                <a:cs typeface="Calibri Light"/>
              </a:rPr>
              <a:t>f</a:t>
            </a:r>
            <a:r>
              <a:rPr lang="en-US" sz="6000" b="1" cap="all" spc="800" dirty="0">
                <a:solidFill>
                  <a:schemeClr val="tx2"/>
                </a:solidFill>
                <a:latin typeface="+mj-lt"/>
                <a:ea typeface="+mj-ea"/>
                <a:cs typeface="Calibri Light"/>
              </a:rPr>
              <a:t>e </a:t>
            </a:r>
            <a:r>
              <a:rPr lang="en-US" sz="6000" b="1" cap="all" spc="800" dirty="0">
                <a:solidFill>
                  <a:srgbClr val="FFC000"/>
                </a:solidFill>
                <a:latin typeface="+mj-lt"/>
                <a:ea typeface="+mj-ea"/>
                <a:cs typeface="Calibri Light"/>
              </a:rPr>
              <a:t>&amp;</a:t>
            </a:r>
            <a:r>
              <a:rPr lang="en-US" sz="6000" b="1" cap="all" spc="800" dirty="0">
                <a:solidFill>
                  <a:schemeClr val="tx2"/>
                </a:solidFill>
                <a:latin typeface="+mj-lt"/>
                <a:ea typeface="+mj-ea"/>
                <a:cs typeface="Calibri Light"/>
              </a:rPr>
              <a:t> H</a:t>
            </a:r>
            <a:r>
              <a:rPr lang="en-US" sz="6000" b="1" cap="all" spc="800" dirty="0">
                <a:solidFill>
                  <a:srgbClr val="FFC000"/>
                </a:solidFill>
                <a:latin typeface="+mj-lt"/>
                <a:ea typeface="+mj-ea"/>
                <a:cs typeface="Calibri Light"/>
              </a:rPr>
              <a:t>a</a:t>
            </a:r>
            <a:r>
              <a:rPr lang="en-US" sz="6000" b="1" cap="all" spc="800" dirty="0">
                <a:solidFill>
                  <a:schemeClr val="tx2"/>
                </a:solidFill>
                <a:latin typeface="+mj-lt"/>
                <a:ea typeface="+mj-ea"/>
                <a:cs typeface="Calibri Light"/>
              </a:rPr>
              <a:t>p</a:t>
            </a:r>
            <a:r>
              <a:rPr lang="en-US" sz="6000" b="1" cap="all" spc="800" dirty="0">
                <a:solidFill>
                  <a:srgbClr val="FFC000"/>
                </a:solidFill>
                <a:latin typeface="+mj-lt"/>
                <a:ea typeface="+mj-ea"/>
                <a:cs typeface="Calibri Light"/>
              </a:rPr>
              <a:t>p</a:t>
            </a:r>
            <a:r>
              <a:rPr lang="en-US" sz="6000" b="1" cap="all" spc="800" dirty="0">
                <a:solidFill>
                  <a:schemeClr val="tx2"/>
                </a:solidFill>
                <a:latin typeface="+mj-lt"/>
                <a:ea typeface="+mj-ea"/>
                <a:cs typeface="Calibri Light"/>
              </a:rPr>
              <a:t>y</a:t>
            </a:r>
          </a:p>
        </p:txBody>
      </p:sp>
      <p:sp>
        <p:nvSpPr>
          <p:cNvPr id="4" name="Slide Number Placeholder 3"/>
          <p:cNvSpPr>
            <a:spLocks noGrp="1"/>
          </p:cNvSpPr>
          <p:nvPr>
            <p:ph type="sldNum" sz="quarter" idx="12"/>
          </p:nvPr>
        </p:nvSpPr>
        <p:spPr/>
        <p:txBody>
          <a:bodyPr/>
          <a:lstStyle/>
          <a:p>
            <a:fld id="{71766878-3199-4EAB-94E7-2D6D11070E14}" type="slidenum">
              <a:rPr lang="en-US" smtClean="0"/>
              <a:t>21</a:t>
            </a:fld>
            <a:endParaRPr lang="en-US" dirty="0"/>
          </a:p>
        </p:txBody>
      </p:sp>
    </p:spTree>
    <p:extLst>
      <p:ext uri="{BB962C8B-B14F-4D97-AF65-F5344CB8AC3E}">
        <p14:creationId xmlns:p14="http://schemas.microsoft.com/office/powerpoint/2010/main" val="17758658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510220"/>
            <a:ext cx="7886700" cy="883316"/>
          </a:xfrm>
        </p:spPr>
        <p:txBody>
          <a:bodyPr vert="horz" lIns="68580" tIns="34290" rIns="68580" bIns="34290" rtlCol="0" anchor="b">
            <a:noAutofit/>
          </a:bodyPr>
          <a:lstStyle/>
          <a:p>
            <a:pPr algn="ctr"/>
            <a:r>
              <a:rPr lang="en-US" sz="3200" b="1" dirty="0" smtClean="0">
                <a:latin typeface="Garamond" panose="02020404030301010803" pitchFamily="18" charset="0"/>
                <a:cs typeface="Calibri Light"/>
              </a:rPr>
              <a:t>What is our </a:t>
            </a:r>
            <a:r>
              <a:rPr lang="en-US" sz="3200" b="1" dirty="0">
                <a:latin typeface="Garamond" panose="02020404030301010803" pitchFamily="18" charset="0"/>
                <a:cs typeface="Calibri Light"/>
              </a:rPr>
              <a:t>session about today?</a:t>
            </a:r>
            <a:endParaRPr lang="en-US" sz="3200" b="1" dirty="0">
              <a:solidFill>
                <a:srgbClr val="0070C0"/>
              </a:solidFill>
              <a:latin typeface="Garamond" panose="02020404030301010803" pitchFamily="18" charset="0"/>
              <a:cs typeface="Calibri Light"/>
            </a:endParaRPr>
          </a:p>
        </p:txBody>
      </p:sp>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3</a:t>
            </a:fld>
            <a:endParaRPr lang="en-US">
              <a:solidFill>
                <a:prstClr val="black">
                  <a:tint val="75000"/>
                </a:prstClr>
              </a:solidFill>
            </a:endParaRPr>
          </a:p>
        </p:txBody>
      </p:sp>
      <p:pic>
        <p:nvPicPr>
          <p:cNvPr id="3" name="Recording-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75663" y="2611241"/>
            <a:ext cx="1994209" cy="1994209"/>
          </a:xfrm>
          <a:prstGeom prst="rect">
            <a:avLst/>
          </a:prstGeom>
        </p:spPr>
      </p:pic>
    </p:spTree>
    <p:extLst>
      <p:ext uri="{BB962C8B-B14F-4D97-AF65-F5344CB8AC3E}">
        <p14:creationId xmlns:p14="http://schemas.microsoft.com/office/powerpoint/2010/main" val="613179657"/>
      </p:ext>
    </p:extLst>
  </p:cSld>
  <p:clrMapOvr>
    <a:masterClrMapping/>
  </p:clrMapOvr>
  <mc:AlternateContent xmlns:mc="http://schemas.openxmlformats.org/markup-compatibility/2006" xmlns:p14="http://schemas.microsoft.com/office/powerpoint/2010/main">
    <mc:Choice Requires="p14">
      <p:transition spd="slow" p14:dur="2000" advTm="16614"/>
    </mc:Choice>
    <mc:Fallback xmlns="">
      <p:transition spd="slow" advTm="16614"/>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244"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510220"/>
            <a:ext cx="7886700" cy="768100"/>
          </a:xfrm>
        </p:spPr>
        <p:txBody>
          <a:bodyPr vert="horz" lIns="68580" tIns="34290" rIns="68580" bIns="34290" rtlCol="0" anchor="b">
            <a:noAutofit/>
          </a:bodyPr>
          <a:lstStyle/>
          <a:p>
            <a:pPr algn="ctr"/>
            <a:r>
              <a:rPr lang="en-US" sz="3200" b="1" dirty="0" smtClean="0">
                <a:latin typeface="Garamond" panose="02020404030301010803" pitchFamily="18" charset="0"/>
                <a:cs typeface="Calibri Light"/>
              </a:rPr>
              <a:t>Reading a CSV file into a Java program</a:t>
            </a:r>
            <a:endParaRPr lang="en-US" sz="3200" b="1" dirty="0">
              <a:solidFill>
                <a:srgbClr val="0070C0"/>
              </a:solidFill>
              <a:latin typeface="Garamond" panose="02020404030301010803" pitchFamily="18" charset="0"/>
              <a:cs typeface="Calibri Light"/>
            </a:endParaRPr>
          </a:p>
        </p:txBody>
      </p:sp>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4</a:t>
            </a:fld>
            <a:endParaRPr lang="en-US">
              <a:solidFill>
                <a:prstClr val="black">
                  <a:tint val="75000"/>
                </a:prstClr>
              </a:solidFill>
            </a:endParaRPr>
          </a:p>
        </p:txBody>
      </p:sp>
      <p:pic>
        <p:nvPicPr>
          <p:cNvPr id="7" name="Recording-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207620" y="2499732"/>
            <a:ext cx="1817648" cy="1817648"/>
          </a:xfrm>
          <a:prstGeom prst="rect">
            <a:avLst/>
          </a:prstGeom>
        </p:spPr>
      </p:pic>
    </p:spTree>
    <p:extLst>
      <p:ext uri="{BB962C8B-B14F-4D97-AF65-F5344CB8AC3E}">
        <p14:creationId xmlns:p14="http://schemas.microsoft.com/office/powerpoint/2010/main" val="2570126394"/>
      </p:ext>
    </p:extLst>
  </p:cSld>
  <p:clrMapOvr>
    <a:masterClrMapping/>
  </p:clrMapOvr>
  <mc:AlternateContent xmlns:mc="http://schemas.openxmlformats.org/markup-compatibility/2006" xmlns:p14="http://schemas.microsoft.com/office/powerpoint/2010/main">
    <mc:Choice Requires="p14">
      <p:transition spd="slow" p14:dur="2000" advTm="16614"/>
    </mc:Choice>
    <mc:Fallback xmlns="">
      <p:transition spd="slow" advTm="16614"/>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1376"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2459" y="-2731"/>
            <a:ext cx="10582507" cy="928282"/>
          </a:xfrm>
        </p:spPr>
        <p:txBody>
          <a:bodyPr vert="horz" lIns="68580" tIns="34290" rIns="68580" bIns="34290" rtlCol="0" anchor="b">
            <a:noAutofit/>
          </a:bodyPr>
          <a:lstStyle/>
          <a:p>
            <a:pPr algn="ctr"/>
            <a:r>
              <a:rPr lang="en-US" sz="3200" b="1" dirty="0">
                <a:latin typeface="Garamond" panose="02020404030301010803" pitchFamily="18" charset="0"/>
                <a:cs typeface="Calibri Light"/>
              </a:rPr>
              <a:t>how to read a CSV file into Java </a:t>
            </a:r>
            <a:r>
              <a:rPr lang="en-US" sz="3200" b="1" dirty="0" smtClean="0">
                <a:latin typeface="Garamond" panose="02020404030301010803" pitchFamily="18" charset="0"/>
                <a:cs typeface="Calibri Light"/>
              </a:rPr>
              <a:t>(1/3</a:t>
            </a:r>
            <a:r>
              <a:rPr lang="en-US" sz="3200" b="1" dirty="0">
                <a:latin typeface="Garamond" panose="02020404030301010803" pitchFamily="18" charset="0"/>
                <a:cs typeface="Calibri Light"/>
              </a:rPr>
              <a:t>)</a:t>
            </a:r>
            <a:endParaRPr lang="en-US" sz="3200" b="1" dirty="0">
              <a:solidFill>
                <a:srgbClr val="0070C0"/>
              </a:solidFill>
              <a:latin typeface="Garamond" panose="02020404030301010803" pitchFamily="18" charset="0"/>
              <a:cs typeface="Calibri Light"/>
            </a:endParaRPr>
          </a:p>
        </p:txBody>
      </p:sp>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5</a:t>
            </a:fld>
            <a:endParaRPr lang="en-US">
              <a:solidFill>
                <a:prstClr val="black">
                  <a:tint val="75000"/>
                </a:prstClr>
              </a:solidFill>
            </a:endParaRPr>
          </a:p>
        </p:txBody>
      </p:sp>
      <p:sp>
        <p:nvSpPr>
          <p:cNvPr id="6" name="Content Placeholder 2"/>
          <p:cNvSpPr>
            <a:spLocks noGrp="1"/>
          </p:cNvSpPr>
          <p:nvPr>
            <p:ph idx="1"/>
          </p:nvPr>
        </p:nvSpPr>
        <p:spPr>
          <a:xfrm>
            <a:off x="1282390" y="5508702"/>
            <a:ext cx="10292575" cy="1193336"/>
          </a:xfrm>
        </p:spPr>
        <p:txBody>
          <a:bodyPr>
            <a:normAutofit/>
          </a:bodyPr>
          <a:lstStyle/>
          <a:p>
            <a:pPr algn="just"/>
            <a:r>
              <a:rPr lang="en-US" dirty="0">
                <a:latin typeface="Garamond" panose="02020404030301010803" pitchFamily="18" charset="0"/>
              </a:rPr>
              <a:t>Class of </a:t>
            </a:r>
            <a:r>
              <a:rPr lang="en-US" dirty="0" err="1">
                <a:latin typeface="Garamond" panose="02020404030301010803" pitchFamily="18" charset="0"/>
              </a:rPr>
              <a:t>BufferrdReader</a:t>
            </a:r>
            <a:r>
              <a:rPr lang="en-US" dirty="0">
                <a:latin typeface="Garamond" panose="02020404030301010803" pitchFamily="18" charset="0"/>
              </a:rPr>
              <a:t> is used to read the data of the input read file.</a:t>
            </a:r>
          </a:p>
          <a:p>
            <a:pPr marL="0" indent="0" algn="ctr">
              <a:buNone/>
            </a:pPr>
            <a:r>
              <a:rPr lang="en-US" b="1" dirty="0" err="1">
                <a:solidFill>
                  <a:srgbClr val="00B050"/>
                </a:solidFill>
                <a:latin typeface="Garamond" panose="02020404030301010803" pitchFamily="18" charset="0"/>
              </a:rPr>
              <a:t>BufferedReader</a:t>
            </a:r>
            <a:r>
              <a:rPr lang="en-US" b="1" dirty="0">
                <a:solidFill>
                  <a:srgbClr val="00B050"/>
                </a:solidFill>
                <a:latin typeface="Garamond" panose="02020404030301010803" pitchFamily="18" charset="0"/>
              </a:rPr>
              <a:t> name=new </a:t>
            </a:r>
            <a:r>
              <a:rPr lang="en-US" b="1" dirty="0" err="1">
                <a:solidFill>
                  <a:srgbClr val="00B050"/>
                </a:solidFill>
                <a:latin typeface="Garamond" panose="02020404030301010803" pitchFamily="18" charset="0"/>
              </a:rPr>
              <a:t>BufferedReader</a:t>
            </a:r>
            <a:r>
              <a:rPr lang="en-US" b="1" dirty="0">
                <a:solidFill>
                  <a:srgbClr val="00B050"/>
                </a:solidFill>
                <a:latin typeface="Garamond" panose="02020404030301010803" pitchFamily="18" charset="0"/>
              </a:rPr>
              <a:t>(the </a:t>
            </a:r>
            <a:r>
              <a:rPr lang="en-US" b="1" dirty="0" err="1">
                <a:solidFill>
                  <a:srgbClr val="00B050"/>
                </a:solidFill>
                <a:latin typeface="Garamond" panose="02020404030301010803" pitchFamily="18" charset="0"/>
              </a:rPr>
              <a:t>FileReader</a:t>
            </a:r>
            <a:r>
              <a:rPr lang="en-US" b="1" dirty="0">
                <a:solidFill>
                  <a:srgbClr val="00B050"/>
                </a:solidFill>
                <a:latin typeface="Garamond" panose="02020404030301010803" pitchFamily="18" charset="0"/>
              </a:rPr>
              <a:t> object)</a:t>
            </a:r>
          </a:p>
        </p:txBody>
      </p:sp>
      <p:pic>
        <p:nvPicPr>
          <p:cNvPr id="7" name="Picture 6"/>
          <p:cNvPicPr>
            <a:picLocks noChangeAspect="1"/>
          </p:cNvPicPr>
          <p:nvPr/>
        </p:nvPicPr>
        <p:blipFill>
          <a:blip r:embed="rId4"/>
          <a:stretch>
            <a:fillRect/>
          </a:stretch>
        </p:blipFill>
        <p:spPr>
          <a:xfrm>
            <a:off x="816634" y="924225"/>
            <a:ext cx="10934156" cy="4482790"/>
          </a:xfrm>
          <a:prstGeom prst="rect">
            <a:avLst/>
          </a:prstGeo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02283" y="904787"/>
            <a:ext cx="1848507" cy="1848507"/>
          </a:xfrm>
          <a:prstGeom prst="rect">
            <a:avLst/>
          </a:prstGeom>
        </p:spPr>
      </p:pic>
    </p:spTree>
    <p:extLst>
      <p:ext uri="{BB962C8B-B14F-4D97-AF65-F5344CB8AC3E}">
        <p14:creationId xmlns:p14="http://schemas.microsoft.com/office/powerpoint/2010/main" val="1932564069"/>
      </p:ext>
    </p:extLst>
  </p:cSld>
  <p:clrMapOvr>
    <a:masterClrMapping/>
  </p:clrMapOvr>
  <mc:AlternateContent xmlns:mc="http://schemas.openxmlformats.org/markup-compatibility/2006" xmlns:p14="http://schemas.microsoft.com/office/powerpoint/2010/main">
    <mc:Choice Requires="p14">
      <p:transition spd="slow" p14:dur="2000" advTm="16614"/>
    </mc:Choice>
    <mc:Fallback xmlns="">
      <p:transition spd="slow" advTm="16614"/>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906"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2459" y="-2731"/>
            <a:ext cx="10582507" cy="928282"/>
          </a:xfrm>
        </p:spPr>
        <p:txBody>
          <a:bodyPr vert="horz" lIns="68580" tIns="34290" rIns="68580" bIns="34290" rtlCol="0" anchor="b">
            <a:noAutofit/>
          </a:bodyPr>
          <a:lstStyle/>
          <a:p>
            <a:pPr algn="ctr"/>
            <a:r>
              <a:rPr lang="en-US" sz="3200" b="1" dirty="0" smtClean="0">
                <a:latin typeface="Garamond" panose="02020404030301010803" pitchFamily="18" charset="0"/>
                <a:cs typeface="Calibri Light"/>
              </a:rPr>
              <a:t>how </a:t>
            </a:r>
            <a:r>
              <a:rPr lang="en-US" sz="3200" b="1" dirty="0" smtClean="0">
                <a:latin typeface="Garamond" panose="02020404030301010803" pitchFamily="18" charset="0"/>
                <a:cs typeface="Calibri Light"/>
              </a:rPr>
              <a:t>to read a CSV </a:t>
            </a:r>
            <a:r>
              <a:rPr lang="en-US" sz="3200" b="1" dirty="0" smtClean="0">
                <a:latin typeface="Garamond" panose="02020404030301010803" pitchFamily="18" charset="0"/>
                <a:cs typeface="Calibri Light"/>
              </a:rPr>
              <a:t>file into Java (2/3)</a:t>
            </a:r>
            <a:endParaRPr lang="en-US" sz="3200" b="1" dirty="0">
              <a:solidFill>
                <a:srgbClr val="0070C0"/>
              </a:solidFill>
              <a:latin typeface="Garamond" panose="02020404030301010803" pitchFamily="18" charset="0"/>
              <a:cs typeface="Calibri Light"/>
            </a:endParaRPr>
          </a:p>
        </p:txBody>
      </p:sp>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6</a:t>
            </a:fld>
            <a:endParaRPr lang="en-US">
              <a:solidFill>
                <a:prstClr val="black">
                  <a:tint val="75000"/>
                </a:prstClr>
              </a:solidFill>
            </a:endParaRPr>
          </a:p>
        </p:txBody>
      </p:sp>
      <p:sp>
        <p:nvSpPr>
          <p:cNvPr id="6" name="Content Placeholder 2"/>
          <p:cNvSpPr>
            <a:spLocks noGrp="1"/>
          </p:cNvSpPr>
          <p:nvPr>
            <p:ph idx="1"/>
          </p:nvPr>
        </p:nvSpPr>
        <p:spPr>
          <a:xfrm>
            <a:off x="1282390" y="3746810"/>
            <a:ext cx="10292575" cy="2955228"/>
          </a:xfrm>
        </p:spPr>
        <p:txBody>
          <a:bodyPr>
            <a:normAutofit/>
          </a:bodyPr>
          <a:lstStyle/>
          <a:p>
            <a:pPr algn="just"/>
            <a:r>
              <a:rPr lang="en-US" dirty="0">
                <a:latin typeface="Garamond" panose="02020404030301010803" pitchFamily="18" charset="0"/>
              </a:rPr>
              <a:t>readLine is a method of </a:t>
            </a:r>
            <a:r>
              <a:rPr lang="en-US" dirty="0" err="1">
                <a:latin typeface="Garamond" panose="02020404030301010803" pitchFamily="18" charset="0"/>
              </a:rPr>
              <a:t>BufferedReader</a:t>
            </a:r>
            <a:r>
              <a:rPr lang="en-US" dirty="0">
                <a:latin typeface="Garamond" panose="02020404030301010803" pitchFamily="18" charset="0"/>
              </a:rPr>
              <a:t> class.</a:t>
            </a:r>
          </a:p>
          <a:p>
            <a:pPr algn="just"/>
            <a:r>
              <a:rPr lang="en-US" dirty="0">
                <a:latin typeface="Garamond" panose="02020404030301010803" pitchFamily="18" charset="0"/>
              </a:rPr>
              <a:t>This method reads a line of text. A line is considered to be terminated by any one of a line feed ('\n'), a carriage return ('\r'), or a carriage return followed immediately by a linefeed ‘\r\n’.</a:t>
            </a:r>
          </a:p>
          <a:p>
            <a:pPr algn="just"/>
            <a:r>
              <a:rPr lang="en-US" dirty="0">
                <a:latin typeface="Garamond" panose="02020404030301010803" pitchFamily="18" charset="0"/>
              </a:rPr>
              <a:t>It reads only the line the cursor is pointing to. </a:t>
            </a:r>
          </a:p>
          <a:p>
            <a:pPr algn="just"/>
            <a:r>
              <a:rPr lang="en-US" dirty="0">
                <a:latin typeface="Garamond" panose="02020404030301010803" pitchFamily="18" charset="0"/>
              </a:rPr>
              <a:t>With each run it reads only one line. To read more lines you have to run it more time.</a:t>
            </a:r>
          </a:p>
          <a:p>
            <a:pPr algn="just"/>
            <a:r>
              <a:rPr lang="en-US" dirty="0">
                <a:latin typeface="Garamond" panose="02020404030301010803" pitchFamily="18" charset="0"/>
              </a:rPr>
              <a:t>Has to be written in the </a:t>
            </a:r>
            <a:r>
              <a:rPr lang="en-US" sz="4000" b="1" dirty="0">
                <a:solidFill>
                  <a:srgbClr val="00B050"/>
                </a:solidFill>
                <a:latin typeface="Garamond" panose="02020404030301010803" pitchFamily="18" charset="0"/>
              </a:rPr>
              <a:t>try</a:t>
            </a:r>
            <a:r>
              <a:rPr lang="en-US" dirty="0">
                <a:latin typeface="Garamond" panose="02020404030301010803" pitchFamily="18" charset="0"/>
              </a:rPr>
              <a:t> code block of try-catch statement. </a:t>
            </a:r>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417015" y="1502934"/>
            <a:ext cx="1563649" cy="1563649"/>
          </a:xfrm>
          <a:prstGeom prst="rect">
            <a:avLst/>
          </a:prstGeom>
        </p:spPr>
      </p:pic>
    </p:spTree>
    <p:extLst>
      <p:ext uri="{BB962C8B-B14F-4D97-AF65-F5344CB8AC3E}">
        <p14:creationId xmlns:p14="http://schemas.microsoft.com/office/powerpoint/2010/main" val="1570200159"/>
      </p:ext>
    </p:extLst>
  </p:cSld>
  <p:clrMapOvr>
    <a:masterClrMapping/>
  </p:clrMapOvr>
  <mc:AlternateContent xmlns:mc="http://schemas.openxmlformats.org/markup-compatibility/2006" xmlns:p14="http://schemas.microsoft.com/office/powerpoint/2010/main">
    <mc:Choice Requires="p14">
      <p:transition spd="slow" p14:dur="2000" advTm="16614"/>
    </mc:Choice>
    <mc:Fallback xmlns="">
      <p:transition spd="slow" advTm="16614"/>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380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1239" y="-2731"/>
            <a:ext cx="10158761" cy="1095551"/>
          </a:xfrm>
        </p:spPr>
        <p:txBody>
          <a:bodyPr vert="horz" lIns="68580" tIns="34290" rIns="68580" bIns="34290" rtlCol="0" anchor="b">
            <a:noAutofit/>
          </a:bodyPr>
          <a:lstStyle/>
          <a:p>
            <a:pPr algn="ctr"/>
            <a:r>
              <a:rPr lang="en-US" sz="3200" b="1" dirty="0">
                <a:latin typeface="Garamond" panose="02020404030301010803" pitchFamily="18" charset="0"/>
                <a:cs typeface="Calibri Light"/>
              </a:rPr>
              <a:t>how to read a CSV file into Java </a:t>
            </a:r>
            <a:r>
              <a:rPr lang="en-US" sz="3200" b="1" dirty="0" smtClean="0">
                <a:latin typeface="Garamond" panose="02020404030301010803" pitchFamily="18" charset="0"/>
                <a:cs typeface="Calibri Light"/>
              </a:rPr>
              <a:t>(3/3</a:t>
            </a:r>
            <a:r>
              <a:rPr lang="en-US" sz="3200" b="1" dirty="0">
                <a:latin typeface="Garamond" panose="02020404030301010803" pitchFamily="18" charset="0"/>
                <a:cs typeface="Calibri Light"/>
              </a:rPr>
              <a:t>)</a:t>
            </a:r>
            <a:endParaRPr lang="en-US" sz="3200" b="1" dirty="0">
              <a:solidFill>
                <a:srgbClr val="0070C0"/>
              </a:solidFill>
              <a:latin typeface="Garamond" panose="02020404030301010803" pitchFamily="18" charset="0"/>
              <a:cs typeface="Calibri Light"/>
            </a:endParaRPr>
          </a:p>
        </p:txBody>
      </p:sp>
      <p:sp>
        <p:nvSpPr>
          <p:cNvPr id="4" name="Slide Number Placeholder 3"/>
          <p:cNvSpPr>
            <a:spLocks noGrp="1"/>
          </p:cNvSpPr>
          <p:nvPr>
            <p:ph type="sldNum" sz="quarter" idx="12"/>
          </p:nvPr>
        </p:nvSpPr>
        <p:spPr/>
        <p:txBody>
          <a:bodyPr/>
          <a:lstStyle/>
          <a:p>
            <a:fld id="{330EA680-D336-4FF7-8B7A-9848BB0A1C32}" type="slidenum">
              <a:rPr lang="en-US" smtClean="0">
                <a:solidFill>
                  <a:prstClr val="black">
                    <a:tint val="75000"/>
                  </a:prstClr>
                </a:solidFill>
              </a:rPr>
              <a:pPr/>
              <a:t>7</a:t>
            </a:fld>
            <a:endParaRPr lang="en-US">
              <a:solidFill>
                <a:prstClr val="black">
                  <a:tint val="75000"/>
                </a:prstClr>
              </a:solidFill>
            </a:endParaRPr>
          </a:p>
        </p:txBody>
      </p:sp>
      <p:pic>
        <p:nvPicPr>
          <p:cNvPr id="8" name="Picture 7"/>
          <p:cNvPicPr>
            <a:picLocks noChangeAspect="1"/>
          </p:cNvPicPr>
          <p:nvPr/>
        </p:nvPicPr>
        <p:blipFill>
          <a:blip r:embed="rId4"/>
          <a:stretch>
            <a:fillRect/>
          </a:stretch>
        </p:blipFill>
        <p:spPr>
          <a:xfrm>
            <a:off x="1458138" y="1680119"/>
            <a:ext cx="9744075" cy="4876800"/>
          </a:xfrm>
          <a:prstGeom prst="rect">
            <a:avLst/>
          </a:prstGeom>
        </p:spPr>
      </p:pic>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820614" y="3634948"/>
            <a:ext cx="2112537" cy="2112537"/>
          </a:xfrm>
          <a:prstGeom prst="rect">
            <a:avLst/>
          </a:prstGeom>
        </p:spPr>
      </p:pic>
    </p:spTree>
    <p:extLst>
      <p:ext uri="{BB962C8B-B14F-4D97-AF65-F5344CB8AC3E}">
        <p14:creationId xmlns:p14="http://schemas.microsoft.com/office/powerpoint/2010/main" val="776088468"/>
      </p:ext>
    </p:extLst>
  </p:cSld>
  <p:clrMapOvr>
    <a:masterClrMapping/>
  </p:clrMapOvr>
  <mc:AlternateContent xmlns:mc="http://schemas.openxmlformats.org/markup-compatibility/2006" xmlns:p14="http://schemas.microsoft.com/office/powerpoint/2010/main">
    <mc:Choice Requires="p14">
      <p:transition spd="slow" p14:dur="2000" advTm="16614"/>
    </mc:Choice>
    <mc:Fallback xmlns="">
      <p:transition spd="slow" advTm="16614"/>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902"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58779" y="5118410"/>
            <a:ext cx="10703293" cy="1148575"/>
          </a:xfrm>
        </p:spPr>
        <p:txBody>
          <a:bodyPr>
            <a:normAutofit/>
          </a:bodyPr>
          <a:lstStyle/>
          <a:p>
            <a:pPr algn="just"/>
            <a:r>
              <a:rPr lang="en-US" sz="2400" dirty="0"/>
              <a:t>Download binary.csv from Canvas, then read it and print it on the console through a Java program.</a:t>
            </a:r>
          </a:p>
          <a:p>
            <a:pPr marL="0" indent="0" algn="just">
              <a:buNone/>
            </a:pPr>
            <a:endParaRPr lang="en-US" sz="2400" dirty="0"/>
          </a:p>
        </p:txBody>
      </p:sp>
      <p:sp>
        <p:nvSpPr>
          <p:cNvPr id="4" name="Title 1"/>
          <p:cNvSpPr txBox="1">
            <a:spLocks/>
          </p:cNvSpPr>
          <p:nvPr/>
        </p:nvSpPr>
        <p:spPr>
          <a:xfrm>
            <a:off x="1251678" y="44480"/>
            <a:ext cx="2088288" cy="960125"/>
          </a:xfrm>
          <a:prstGeom prst="rect">
            <a:avLst/>
          </a:prstGeom>
        </p:spPr>
        <p:txBody>
          <a:bodyPr vert="horz" lIns="68580" tIns="34290" rIns="68580" bIns="34290" rtlCol="0" anchor="b">
            <a:normAutofit fontScale="52500" lnSpcReduction="20000"/>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pPr algn="ctr"/>
            <a:r>
              <a:rPr lang="en-US" b="1" dirty="0" smtClean="0">
                <a:latin typeface="Garamond" panose="02020404030301010803" pitchFamily="18" charset="0"/>
                <a:cs typeface="Calibri Light"/>
              </a:rPr>
              <a:t>Activity</a:t>
            </a:r>
            <a:br>
              <a:rPr lang="en-US" b="1" dirty="0" smtClean="0">
                <a:latin typeface="Garamond" panose="02020404030301010803" pitchFamily="18" charset="0"/>
                <a:cs typeface="Calibri Light"/>
              </a:rPr>
            </a:br>
            <a:r>
              <a:rPr lang="en-US" sz="9100" b="1" dirty="0" smtClean="0">
                <a:solidFill>
                  <a:srgbClr val="FFC000"/>
                </a:solidFill>
                <a:latin typeface="Garamond" panose="02020404030301010803" pitchFamily="18" charset="0"/>
                <a:cs typeface="Calibri Light"/>
              </a:rPr>
              <a:t>1    </a:t>
            </a:r>
            <a:endParaRPr lang="en-US" sz="9100" b="1" dirty="0">
              <a:solidFill>
                <a:srgbClr val="FFC000"/>
              </a:solidFill>
              <a:latin typeface="Garamond" panose="02020404030301010803" pitchFamily="18" charset="0"/>
              <a:cs typeface="Calibri Light"/>
            </a:endParaRPr>
          </a:p>
        </p:txBody>
      </p:sp>
      <p:sp>
        <p:nvSpPr>
          <p:cNvPr id="5" name="Content Placeholder 2"/>
          <p:cNvSpPr txBox="1">
            <a:spLocks/>
          </p:cNvSpPr>
          <p:nvPr/>
        </p:nvSpPr>
        <p:spPr>
          <a:xfrm>
            <a:off x="5871411" y="73348"/>
            <a:ext cx="5558589" cy="767625"/>
          </a:xfrm>
          <a:prstGeom prst="rect">
            <a:avLst/>
          </a:prstGeom>
        </p:spPr>
        <p:txBody>
          <a:bodyPr vert="horz" lIns="91440" tIns="45720" rIns="91440" bIns="45720" rtlCol="0">
            <a:normAutofit fontScale="925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fontAlgn="auto">
              <a:spcAft>
                <a:spcPts val="0"/>
              </a:spcAft>
              <a:buFont typeface="Arial" panose="020B0604020202020204" pitchFamily="34" charset="0"/>
              <a:buNone/>
            </a:pPr>
            <a:r>
              <a:rPr lang="en-US" sz="2400" b="1" dirty="0" smtClean="0">
                <a:solidFill>
                  <a:srgbClr val="FFC000"/>
                </a:solidFill>
                <a:latin typeface="Garamond" panose="02020404030301010803" pitchFamily="18" charset="0"/>
              </a:rPr>
              <a:t>Note:</a:t>
            </a:r>
            <a:r>
              <a:rPr lang="en-US" sz="1800" b="1" dirty="0" smtClean="0">
                <a:solidFill>
                  <a:srgbClr val="FF0000"/>
                </a:solidFill>
                <a:latin typeface="Garamond" panose="02020404030301010803" pitchFamily="18" charset="0"/>
              </a:rPr>
              <a:t> </a:t>
            </a:r>
            <a:r>
              <a:rPr lang="en-US" sz="2200" dirty="0" smtClean="0">
                <a:latin typeface="Garamond" panose="02020404030301010803" pitchFamily="18" charset="0"/>
              </a:rPr>
              <a:t>The next slide is the answer to this activity so do not proceed until you are done with the activity.</a:t>
            </a:r>
            <a:endParaRPr lang="en-US" sz="2200" dirty="0">
              <a:latin typeface="Garamond" panose="02020404030301010803" pitchFamily="18" charset="0"/>
            </a:endParaRPr>
          </a:p>
        </p:txBody>
      </p:sp>
      <p:sp>
        <p:nvSpPr>
          <p:cNvPr id="2" name="Slide Number Placeholder 1"/>
          <p:cNvSpPr>
            <a:spLocks noGrp="1"/>
          </p:cNvSpPr>
          <p:nvPr>
            <p:ph type="sldNum" sz="quarter" idx="12"/>
          </p:nvPr>
        </p:nvSpPr>
        <p:spPr/>
        <p:txBody>
          <a:bodyPr/>
          <a:lstStyle/>
          <a:p>
            <a:fld id="{71766878-3199-4EAB-94E7-2D6D11070E14}" type="slidenum">
              <a:rPr lang="en-US" smtClean="0"/>
              <a:t>8</a:t>
            </a:fld>
            <a:endParaRPr lang="en-US" dirty="0"/>
          </a:p>
        </p:txBody>
      </p:sp>
    </p:spTree>
    <p:extLst>
      <p:ext uri="{BB962C8B-B14F-4D97-AF65-F5344CB8AC3E}">
        <p14:creationId xmlns:p14="http://schemas.microsoft.com/office/powerpoint/2010/main" val="2168721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1766878-3199-4EAB-94E7-2D6D11070E14}" type="slidenum">
              <a:rPr lang="en-US" smtClean="0"/>
              <a:t>9</a:t>
            </a:fld>
            <a:endParaRPr lang="en-US" dirty="0"/>
          </a:p>
        </p:txBody>
      </p:sp>
      <p:pic>
        <p:nvPicPr>
          <p:cNvPr id="5" name="Picture 4"/>
          <p:cNvPicPr>
            <a:picLocks noChangeAspect="1"/>
          </p:cNvPicPr>
          <p:nvPr/>
        </p:nvPicPr>
        <p:blipFill>
          <a:blip r:embed="rId2"/>
          <a:stretch>
            <a:fillRect/>
          </a:stretch>
        </p:blipFill>
        <p:spPr>
          <a:xfrm>
            <a:off x="1171575" y="890587"/>
            <a:ext cx="9848850" cy="5076825"/>
          </a:xfrm>
          <a:prstGeom prst="rect">
            <a:avLst/>
          </a:prstGeom>
        </p:spPr>
      </p:pic>
    </p:spTree>
    <p:extLst>
      <p:ext uri="{BB962C8B-B14F-4D97-AF65-F5344CB8AC3E}">
        <p14:creationId xmlns:p14="http://schemas.microsoft.com/office/powerpoint/2010/main" val="2794950767"/>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TM10001106[[fn=Badge]]</Template>
  <TotalTime>18701</TotalTime>
  <Words>513</Words>
  <Application>Microsoft Office PowerPoint</Application>
  <PresentationFormat>Widescreen</PresentationFormat>
  <Paragraphs>60</Paragraphs>
  <Slides>21</Slides>
  <Notes>1</Notes>
  <HiddenSlides>0</HiddenSlides>
  <MMClips>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Calibri Light</vt:lpstr>
      <vt:lpstr>Garamond</vt:lpstr>
      <vt:lpstr>Gill Sans MT</vt:lpstr>
      <vt:lpstr>Impact</vt:lpstr>
      <vt:lpstr>Badge</vt:lpstr>
      <vt:lpstr>Computer Programming   44  </vt:lpstr>
      <vt:lpstr>A smart way of dealing with tables  in java</vt:lpstr>
      <vt:lpstr>What is our session about today?</vt:lpstr>
      <vt:lpstr>Reading a CSV file into a Java program</vt:lpstr>
      <vt:lpstr>how to read a CSV file into Java (1/3)</vt:lpstr>
      <vt:lpstr>how to read a CSV file into Java (2/3)</vt:lpstr>
      <vt:lpstr>how to read a CSV file into Java (3/3)</vt:lpstr>
      <vt:lpstr>PowerPoint Presentation</vt:lpstr>
      <vt:lpstr>PowerPoint Presentation</vt:lpstr>
      <vt:lpstr>What you should see on your console after running the program </vt:lpstr>
      <vt:lpstr>Another way of reading a CSV file in Java</vt:lpstr>
      <vt:lpstr>PowerPoint Presentation</vt:lpstr>
      <vt:lpstr>What you should see on your console after running the program </vt:lpstr>
      <vt:lpstr>split(String RegExp)</vt:lpstr>
      <vt:lpstr>PowerPoint Presentation</vt:lpstr>
      <vt:lpstr>PowerPoint Presentation</vt:lpstr>
      <vt:lpstr>PowerPoint Presentation</vt:lpstr>
      <vt:lpstr>PowerPoint Presentation</vt:lpstr>
      <vt:lpstr>PowerPoint Presentation</vt:lpstr>
      <vt:lpstr>Activity 4 discussion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Structures and Algorithms    1</dc:title>
  <dc:creator>Jasemi Zargani, Milad</dc:creator>
  <cp:lastModifiedBy>Jasemi Zargani, Milad</cp:lastModifiedBy>
  <cp:revision>582</cp:revision>
  <dcterms:created xsi:type="dcterms:W3CDTF">2020-08-05T16:49:33Z</dcterms:created>
  <dcterms:modified xsi:type="dcterms:W3CDTF">2021-03-02T15:40:03Z</dcterms:modified>
</cp:coreProperties>
</file>

<file path=docProps/thumbnail.jpeg>
</file>